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6"/>
  </p:notesMasterIdLst>
  <p:sldIdLst>
    <p:sldId id="256" r:id="rId3"/>
    <p:sldId id="258" r:id="rId4"/>
    <p:sldId id="301" r:id="rId5"/>
    <p:sldId id="257" r:id="rId6"/>
    <p:sldId id="299" r:id="rId7"/>
    <p:sldId id="300" r:id="rId8"/>
    <p:sldId id="259" r:id="rId9"/>
    <p:sldId id="261" r:id="rId10"/>
    <p:sldId id="297" r:id="rId11"/>
    <p:sldId id="270" r:id="rId12"/>
    <p:sldId id="295" r:id="rId13"/>
    <p:sldId id="271" r:id="rId14"/>
    <p:sldId id="272" r:id="rId15"/>
    <p:sldId id="273" r:id="rId16"/>
    <p:sldId id="275" r:id="rId17"/>
    <p:sldId id="292" r:id="rId18"/>
    <p:sldId id="276" r:id="rId19"/>
    <p:sldId id="277" r:id="rId20"/>
    <p:sldId id="278" r:id="rId21"/>
    <p:sldId id="291" r:id="rId22"/>
    <p:sldId id="262" r:id="rId23"/>
    <p:sldId id="265" r:id="rId24"/>
    <p:sldId id="266" r:id="rId25"/>
    <p:sldId id="267" r:id="rId26"/>
    <p:sldId id="268" r:id="rId27"/>
    <p:sldId id="264" r:id="rId28"/>
    <p:sldId id="269" r:id="rId29"/>
    <p:sldId id="293" r:id="rId30"/>
    <p:sldId id="287" r:id="rId31"/>
    <p:sldId id="296" r:id="rId32"/>
    <p:sldId id="298" r:id="rId33"/>
    <p:sldId id="302" r:id="rId34"/>
    <p:sldId id="290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CDC"/>
    <a:srgbClr val="2F528F"/>
    <a:srgbClr val="FFC4C4"/>
    <a:srgbClr val="FFDC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74" d="100"/>
          <a:sy n="74" d="100"/>
        </p:scale>
        <p:origin x="78" y="3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B58CEF-6B5A-4A93-B8F0-C93476D27425}" type="datetimeFigureOut">
              <a:rPr lang="en-GB" smtClean="0"/>
              <a:t>12/09/2018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2091A9-4B76-440F-9E17-B34ED4E680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7200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42613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23217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54248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71392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18806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76618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64419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65567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82137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46161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23944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0FBC2-9203-4587-BEF4-C3E672DE705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73186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12433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49802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95780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43787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9308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195155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395803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522641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034531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06374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9860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4154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72352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62974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98668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996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2091A9-4B76-440F-9E17-B34ED4E680D1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6854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15055A-E4C2-4F82-8CA2-E200D3E9F5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C8C263-DE1F-4810-902C-CFB2861C19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586DB3-CF18-4D2E-B1A0-C4C86CC775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E18B4-320A-478A-AAF3-184BCE1A2A25}" type="datetimeFigureOut">
              <a:rPr lang="en-GB" smtClean="0"/>
              <a:t>12/09/2018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BFAD9B-72EB-46BE-87BD-6C48F9487E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BA4161-6754-4FA5-8805-9472AC3C9D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93238-D122-462C-A11D-A9A58565A0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9247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6AAFED-3EC4-459D-BC1F-FEDF68003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03702E-B826-4A23-A7E4-F4A9B50090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A4DD83-5EA1-4B37-AC85-84303934A4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E18B4-320A-478A-AAF3-184BCE1A2A25}" type="datetimeFigureOut">
              <a:rPr lang="en-GB" smtClean="0"/>
              <a:t>12/09/2018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768618-DD1A-4F71-8D2F-93E8953F2A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0087F1-40DC-49B9-8FB6-00F72435DD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93238-D122-462C-A11D-A9A58565A0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4146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6DA250-672B-442F-81CF-99AAF0272E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B8A332-76BD-4B56-8AFF-C7AEF785D8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0B2A7E-83E0-47CC-AA1A-32B252BFAA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E18B4-320A-478A-AAF3-184BCE1A2A25}" type="datetimeFigureOut">
              <a:rPr lang="en-GB" smtClean="0"/>
              <a:t>12/09/2018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E651B2-4CE8-499F-9666-75E956BF8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308483-0FBF-4590-8BC3-EF756AA3E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93238-D122-462C-A11D-A9A58565A0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47275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3B47D5-08A4-4FE0-B94B-3F3F7E24C1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98E498-56F4-41AB-8A0B-CC44CC1244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8B5589-0724-47D7-B8E2-6B43AC74B5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0C50A-50BD-461A-8C57-383E410736D2}" type="datetimeFigureOut">
              <a:rPr lang="en-GB" smtClean="0"/>
              <a:t>12/09/2018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E6107E-1C09-4A97-98B6-4E89852533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A38412-A0B5-43F5-9A8A-FD4299610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660E7-A7DD-4751-9A3B-0ADECABF97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94110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D5E891-AA36-4FE1-B852-D7D705B1EB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28C07C-8A87-40D1-B749-D9A8B98F72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AEF40F-1F83-45F3-B6BD-60C0E8365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0C50A-50BD-461A-8C57-383E410736D2}" type="datetimeFigureOut">
              <a:rPr lang="en-GB" smtClean="0"/>
              <a:t>12/09/2018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36B88-01C2-40C3-A8F8-5E06F3F4BB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93F2D6-DC0E-4622-A1CD-A892D82DB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660E7-A7DD-4751-9A3B-0ADECABF97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77015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0922E2-D2B4-4A70-8F9F-30C451E8A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A41DF6-BDC9-4D69-92E3-9B88ACFA59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58F16B-720B-4F38-A1C9-FED348FAC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0C50A-50BD-461A-8C57-383E410736D2}" type="datetimeFigureOut">
              <a:rPr lang="en-GB" smtClean="0"/>
              <a:t>12/09/2018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E14CF0-1228-4424-A6A9-BAA1557F6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881E12-29E4-4DF1-83CB-5819AA877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660E7-A7DD-4751-9A3B-0ADECABF97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68447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B3232-FE55-4A81-9182-A1952D1F9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46C601-89B3-40E4-9D05-36A25E596C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CEAAC3-E985-49FA-9DD2-51944228FF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A2432C-07C3-4D11-A049-46E1161268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0C50A-50BD-461A-8C57-383E410736D2}" type="datetimeFigureOut">
              <a:rPr lang="en-GB" smtClean="0"/>
              <a:t>12/09/2018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0D9D0B-DC15-4371-B608-2C54C5F7D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F5E796-7543-488B-83A7-D7854B719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660E7-A7DD-4751-9A3B-0ADECABF97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26911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478B62-9E1B-4A78-8E5C-0639C5119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B0A9C7-3A00-4412-B2D7-EEFAEECB92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B877A3-8EC9-45C0-A563-E1D46832F3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28091D6-037C-4F04-A797-4C31F52194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9C7F8E8-C76D-45C0-AF37-14A850769F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43CDD24-A457-4B3C-936F-CB387226EC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0C50A-50BD-461A-8C57-383E410736D2}" type="datetimeFigureOut">
              <a:rPr lang="en-GB" smtClean="0"/>
              <a:t>12/09/2018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57018C0-C265-42F4-851C-D3F926EE1B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9C261B4-B02B-400C-99FF-70BEF7A0A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660E7-A7DD-4751-9A3B-0ADECABF97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9992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823E44-9C4C-459A-B144-F748A4CB2D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A85687-531E-445A-AD8F-A3E49B20DD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0C50A-50BD-461A-8C57-383E410736D2}" type="datetimeFigureOut">
              <a:rPr lang="en-GB" smtClean="0"/>
              <a:t>12/09/2018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D7818CE-CA91-4A1E-A950-1949B9A385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A33D72-A530-4507-B83C-D7E4E2B6F7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660E7-A7DD-4751-9A3B-0ADECABF97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4217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0A55F9-B8B9-405B-9535-15EF41D6F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0C50A-50BD-461A-8C57-383E410736D2}" type="datetimeFigureOut">
              <a:rPr lang="en-GB" smtClean="0"/>
              <a:t>12/09/2018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3C0B7D4-1B5E-49AF-BD43-D0F8B7958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04A6EE-CF1A-49DB-A026-5CFFD8308D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660E7-A7DD-4751-9A3B-0ADECABF97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24062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C08E92-DD48-42DE-8A65-3C0B03769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C467B3-B512-4CFD-AC18-C35A5893BB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9FCEDA-D6D7-4B50-A56A-6DF39A13DC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9353DE-69CC-4518-928E-B537ED402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0C50A-50BD-461A-8C57-383E410736D2}" type="datetimeFigureOut">
              <a:rPr lang="en-GB" smtClean="0"/>
              <a:t>12/09/2018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81E4BD-DAA1-4999-A836-9C51E4556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6AE6AD-F652-48A1-9A0E-6A472A9A8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660E7-A7DD-4751-9A3B-0ADECABF97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3014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>
          <a:blip r:embed="rId2">
            <a:alphaModFix amt="84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44AD1-EE1C-4DB0-BE9B-DC0FA42B6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latin typeface="ITC Bookman Light" panose="02050504040505020204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DB67BD-EA2A-4DAE-9745-270601FBB8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>
                <a:latin typeface="ITC Bookman Light" panose="02050504040505020204" pitchFamily="18" charset="0"/>
              </a:defRPr>
            </a:lvl1pPr>
            <a:lvl2pPr>
              <a:defRPr>
                <a:latin typeface="ITC Bookman Light" panose="02050504040505020204" pitchFamily="18" charset="0"/>
              </a:defRPr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522FD6-F63E-4EC9-8E88-E16217BDD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© 2018 Erland Sommarskog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7A13B5-5EBE-4B1E-8CF7-27CBFEE20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272C81-2660-4464-8A93-ADD5110717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93238-D122-462C-A11D-A9A58565A0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34886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6F636C-A798-4DD2-9C89-B223DD8C2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A882260-2931-47DB-8CBA-C8A6CC22BC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9B7E5C-E4CA-4566-B901-C738F6D42D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C41B0A-FF45-445D-AF04-007DDAF0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0C50A-50BD-461A-8C57-383E410736D2}" type="datetimeFigureOut">
              <a:rPr lang="en-GB" smtClean="0"/>
              <a:t>12/09/2018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7457AC-0AB7-4535-A8B2-22CAF5A20B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3F1DED-DE18-4A25-B625-10D1C89D4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660E7-A7DD-4751-9A3B-0ADECABF97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48590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C1B875-9CF4-45FC-86AD-224C9F33A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DE9060-9732-4F1E-AA0D-D8CE28343A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8992C5-6017-4786-B0F1-AE6DA9513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0C50A-50BD-461A-8C57-383E410736D2}" type="datetimeFigureOut">
              <a:rPr lang="en-GB" smtClean="0"/>
              <a:t>12/09/2018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69FB9E-F47F-4B29-8F37-C09AE81F3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B3DD0A-5844-43A6-A2F7-AC3FD649C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660E7-A7DD-4751-9A3B-0ADECABF97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24289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6631AD6-B42D-47E7-96B1-0C9347AB222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B5509D-A63E-4BE4-855C-881CFBF547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9376C-2A2D-4748-9E06-197EBA46F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0C50A-50BD-461A-8C57-383E410736D2}" type="datetimeFigureOut">
              <a:rPr lang="en-GB" smtClean="0"/>
              <a:t>12/09/2018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DF7AF4-3F92-454C-83B9-F5F93BBE75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F17018-80AA-46F6-A2B9-C8F6173B7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660E7-A7DD-4751-9A3B-0ADECABF97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6496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59DAD-A033-4A3B-8B46-A28A7354F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535274-E14D-41AB-95BF-8E0D065452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41E54A-1485-4D8D-B7DF-0A9D2B032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E18B4-320A-478A-AAF3-184BCE1A2A25}" type="datetimeFigureOut">
              <a:rPr lang="en-GB" smtClean="0"/>
              <a:t>12/09/2018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AC39E0-D94D-45BA-8EF3-7A6FF4365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E71C8B-AD11-4D03-8F07-53EDCAD730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93238-D122-462C-A11D-A9A58565A0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7851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28DF79-C15A-4AC1-8CA2-64B7E0AFF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C291C2-3793-41CF-B282-67188944CF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D0DD65-34D0-445F-8CCD-D96914A03F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8E82FC-1B5A-44F5-979B-8FB4E6E0A6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E18B4-320A-478A-AAF3-184BCE1A2A25}" type="datetimeFigureOut">
              <a:rPr lang="en-GB" smtClean="0"/>
              <a:t>12/09/2018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9D57A7-CEFF-47E9-9C02-70C1DD78E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C06014-7357-4334-BF9A-A1212C4FC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93238-D122-462C-A11D-A9A58565A0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0634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D9A292-962C-4127-9859-43E073E86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31697E-DEC5-460F-870D-7BB2B4930D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70DEFF-6E7D-41B0-B94B-4608409BA7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BEF540-133C-4240-8CCC-AFD2A91DAD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F1CF162-6FFB-44E5-8BDC-A40C09F98B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9DD277B-0BE2-4AB8-8A4F-12E50899CB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E18B4-320A-478A-AAF3-184BCE1A2A25}" type="datetimeFigureOut">
              <a:rPr lang="en-GB" smtClean="0"/>
              <a:t>12/09/2018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F4F9BF-10FF-4018-8A17-3F15F0219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E5222B-FDC2-481C-B2E7-695A515C1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93238-D122-462C-A11D-A9A58565A0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6498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F0685-8D75-4EEB-8F79-92618A521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B6C5247-C0E3-4E29-BE4C-6098F52698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E18B4-320A-478A-AAF3-184BCE1A2A25}" type="datetimeFigureOut">
              <a:rPr lang="en-GB" smtClean="0"/>
              <a:t>12/09/2018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BB2AD2-07C4-4478-B188-EA71F456D6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D78739-97E6-4EB6-86D9-A700B332C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93238-D122-462C-A11D-A9A58565A0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4554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EEDA42-485F-4F42-ADB7-2443E54957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E18B4-320A-478A-AAF3-184BCE1A2A25}" type="datetimeFigureOut">
              <a:rPr lang="en-GB" smtClean="0"/>
              <a:t>12/09/2018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82201FD-9E25-452A-8D00-ED6E70FAA3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43D353-9520-42AF-A5B6-D017E2F3E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93238-D122-462C-A11D-A9A58565A0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51565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26B17-8C22-42CF-9DE0-3FD290505A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FFAF0D-2ADB-4F1A-87E5-49B2D27617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AA20F-9990-499B-8263-9B0F0FFD72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016209-0CDE-4907-9811-846EDE93E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E18B4-320A-478A-AAF3-184BCE1A2A25}" type="datetimeFigureOut">
              <a:rPr lang="en-GB" smtClean="0"/>
              <a:t>12/09/2018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72E76D-7D2B-412B-9E46-3E5055D1C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02E3F5-6704-4F8A-9643-FD0ADC2333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93238-D122-462C-A11D-A9A58565A0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5496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F3B8B-AB85-4C0A-B997-089D17B22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F5692F-4E47-4F4D-ADC3-880553F38D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5CD9EB-2020-498F-B8CF-A3426D4290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19E293-AE68-49D5-8C39-FFE0E84DFC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E18B4-320A-478A-AAF3-184BCE1A2A25}" type="datetimeFigureOut">
              <a:rPr lang="en-GB" smtClean="0"/>
              <a:t>12/09/2018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C5EF8F-57C0-4EFD-B979-E4ADE06956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BE661B-1CBC-4E9E-B964-72A9E7219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93238-D122-462C-A11D-A9A58565A0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0353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37CAE5C-0AF5-4C16-886A-CB38EE22D7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768098-A0E0-446F-8268-B8295DEB07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C2CA22-A46B-4A18-8373-9D55EB48A3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8E18B4-320A-478A-AAF3-184BCE1A2A25}" type="datetimeFigureOut">
              <a:rPr lang="en-GB" smtClean="0"/>
              <a:t>12/09/2018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57270B-A016-4767-A17A-75FFE303DC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4F9B74-5323-4C10-9FBC-29B27FCF8A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C93238-D122-462C-A11D-A9A58565A0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0052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>
          <a:blip r:embed="rId13">
            <a:alphaModFix amt="84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C7E97B7-964B-4904-BE6E-B8749E1AE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A8501-B662-41D7-B9F5-5F18FC086F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22D06F-0615-4AB0-8F6A-69139741C1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60C50A-50BD-461A-8C57-383E410736D2}" type="datetimeFigureOut">
              <a:rPr lang="en-GB" smtClean="0"/>
              <a:t>12/09/2018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9387B5-B12C-41F2-99A5-0D5B04BC93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3445D-7020-4148-BC37-4BB0B82DE7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C660E7-A7DD-4751-9A3B-0ADECABF97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8262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03_set-based.sql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04_loopvarinit.sql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excel_load_slow.ps1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hyperlink" Target="excel_load_fast.ps1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mmarskog.se/arrays-in-sql-2008.html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05_hidden-loop.sql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mmarskog.se/share_data.html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06_cursordemo.sql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mmarskog.se/sqlutil/sqltrace.html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mailto:esquel@sommarskog.se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hyperlink" Target="Northgale.sql" TargetMode="External"/><Relationship Id="rId5" Type="http://schemas.openxmlformats.org/officeDocument/2006/relationships/hyperlink" Target="instnwnd.sql" TargetMode="External"/><Relationship Id="rId4" Type="http://schemas.openxmlformats.org/officeDocument/2006/relationships/hyperlink" Target="http://www.sommarskog.se/present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01_joes-loop.sq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mmarskog.se/sqlutil/sqltrace.html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02_using_transactions.sql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4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5B6200-81F9-4364-B9F9-B5E6DEDAA1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9188" y="1122363"/>
            <a:ext cx="9162198" cy="1936749"/>
          </a:xfrm>
        </p:spPr>
        <p:txBody>
          <a:bodyPr anchor="t">
            <a:normAutofit fontScale="90000"/>
          </a:bodyPr>
          <a:lstStyle/>
          <a:p>
            <a:r>
              <a:rPr lang="en-GB" b="1">
                <a:latin typeface="ITC Bookman Light" panose="02050504040505020204" pitchFamily="18" charset="0"/>
              </a:rPr>
              <a:t>Don’t Use Cursors!</a:t>
            </a:r>
            <a:br>
              <a:rPr lang="en-GB" b="1">
                <a:latin typeface="ITC Bookman Light" panose="02050504040505020204" pitchFamily="18" charset="0"/>
              </a:rPr>
            </a:br>
            <a:r>
              <a:rPr lang="en-GB" sz="3200">
                <a:latin typeface="ITC Bookman Light" panose="02050504040505020204" pitchFamily="18" charset="0"/>
              </a:rPr>
              <a:t> </a:t>
            </a:r>
            <a:br>
              <a:rPr lang="en-GB"/>
            </a:br>
            <a:r>
              <a:rPr lang="en-GB" sz="3600" b="1">
                <a:latin typeface="ITC Bookman Light" panose="02050504040505020204" pitchFamily="18" charset="0"/>
              </a:rPr>
              <a:t>– or –</a:t>
            </a:r>
            <a:br>
              <a:rPr lang="en-GB" sz="4000" b="1">
                <a:latin typeface="ITC Bookman Light" panose="02050504040505020204" pitchFamily="18" charset="0"/>
              </a:rPr>
            </a:br>
            <a:endParaRPr lang="en-GB" sz="4000" b="1">
              <a:latin typeface="ITC Bookman Light" panose="020505040405050202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C9E3C97-2A88-4D07-92C4-D7C45098AF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14449" y="3316287"/>
            <a:ext cx="9591676" cy="684213"/>
          </a:xfrm>
        </p:spPr>
        <p:txBody>
          <a:bodyPr>
            <a:normAutofit/>
          </a:bodyPr>
          <a:lstStyle/>
          <a:p>
            <a:r>
              <a:rPr lang="en-GB" sz="3200" b="1">
                <a:latin typeface="ITC Bookman Light" panose="02050504040505020204" pitchFamily="18" charset="0"/>
              </a:rPr>
              <a:t>Why You Maybe Should Use a Cursor After All</a:t>
            </a:r>
          </a:p>
          <a:p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9C278E-E9CB-4C6C-8525-68EDD4336F9C}"/>
              </a:ext>
            </a:extLst>
          </p:cNvPr>
          <p:cNvSpPr txBox="1"/>
          <p:nvPr/>
        </p:nvSpPr>
        <p:spPr>
          <a:xfrm>
            <a:off x="1252537" y="4829175"/>
            <a:ext cx="9715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>
                <a:latin typeface="ITC Bookman Light" panose="02050504040505020204" pitchFamily="18" charset="0"/>
              </a:rPr>
              <a:t>Erland Sommarskog</a:t>
            </a:r>
          </a:p>
          <a:p>
            <a:pPr algn="ctr"/>
            <a:r>
              <a:rPr lang="en-GB" sz="2400">
                <a:latin typeface="ITC Bookman Light" panose="02050504040505020204" pitchFamily="18" charset="0"/>
              </a:rPr>
              <a:t>Data Platform MVP</a:t>
            </a:r>
          </a:p>
        </p:txBody>
      </p:sp>
    </p:spTree>
    <p:extLst>
      <p:ext uri="{BB962C8B-B14F-4D97-AF65-F5344CB8AC3E}">
        <p14:creationId xmlns:p14="http://schemas.microsoft.com/office/powerpoint/2010/main" val="899408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3E5D9-98C7-42F9-AA87-A100E87F0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Set-Based Logic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4C70FB-7BD9-4562-8E44-25DD2EDF33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en-GB"/>
              <a:t>These solutions are faster!</a:t>
            </a:r>
          </a:p>
          <a:p>
            <a:pPr>
              <a:lnSpc>
                <a:spcPct val="100000"/>
              </a:lnSpc>
            </a:pPr>
            <a:r>
              <a:rPr lang="en-GB"/>
              <a:t>In this particular case, the indexes on the temp table and Discounts are not critical.</a:t>
            </a:r>
          </a:p>
          <a:p>
            <a:pPr>
              <a:lnSpc>
                <a:spcPct val="100000"/>
              </a:lnSpc>
            </a:pPr>
            <a:r>
              <a:rPr lang="en-GB"/>
              <a:t>Since it is a single UPDATE statement, we get the reduced transaction overhead for free.</a:t>
            </a:r>
          </a:p>
          <a:p>
            <a:pPr>
              <a:lnSpc>
                <a:spcPct val="100000"/>
              </a:lnSpc>
            </a:pPr>
            <a:r>
              <a:rPr lang="en-GB"/>
              <a:t>Does not have to be one monolithic statement – it may be easier and better to use intermediate temp tables.</a:t>
            </a:r>
          </a:p>
          <a:p>
            <a:pPr>
              <a:lnSpc>
                <a:spcPct val="100000"/>
              </a:lnSpc>
            </a:pPr>
            <a:endParaRPr lang="en-GB"/>
          </a:p>
          <a:p>
            <a:pPr marL="0" indent="0">
              <a:lnSpc>
                <a:spcPct val="100000"/>
              </a:lnSpc>
              <a:buNone/>
            </a:pPr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A4E335-BA6B-4383-9802-DA4EF445AF95}"/>
              </a:ext>
            </a:extLst>
          </p:cNvPr>
          <p:cNvSpPr txBox="1"/>
          <p:nvPr/>
        </p:nvSpPr>
        <p:spPr>
          <a:xfrm>
            <a:off x="5486400" y="1365742"/>
            <a:ext cx="1219200" cy="261610"/>
          </a:xfrm>
          <a:prstGeom prst="rect">
            <a:avLst/>
          </a:prstGeom>
          <a:solidFill>
            <a:srgbClr val="FFDCDC"/>
          </a:solidFill>
        </p:spPr>
        <p:txBody>
          <a:bodyPr wrap="square" rtlCol="0">
            <a:spAutoFit/>
          </a:bodyPr>
          <a:lstStyle/>
          <a:p>
            <a:r>
              <a:rPr lang="en-GB" sz="1100">
                <a:hlinkClick r:id="rId3" action="ppaction://hlinkfile"/>
              </a:rPr>
              <a:t>03_set-based.sql</a:t>
            </a:r>
            <a:endParaRPr lang="en-GB" sz="1100"/>
          </a:p>
        </p:txBody>
      </p:sp>
    </p:spTree>
    <p:extLst>
      <p:ext uri="{BB962C8B-B14F-4D97-AF65-F5344CB8AC3E}">
        <p14:creationId xmlns:p14="http://schemas.microsoft.com/office/powerpoint/2010/main" val="296835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3E5D9-98C7-42F9-AA87-A100E87F0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Set-Based – General Observations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4C70FB-7BD9-4562-8E44-25DD2EDF33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00000"/>
              </a:lnSpc>
            </a:pPr>
            <a:r>
              <a:rPr lang="en-GB"/>
              <a:t>A set-based solution is generally faster than the most well-written loop.</a:t>
            </a:r>
          </a:p>
          <a:p>
            <a:pPr>
              <a:lnSpc>
                <a:spcPct val="100000"/>
              </a:lnSpc>
            </a:pPr>
            <a:r>
              <a:rPr lang="en-GB"/>
              <a:t>You tell the optimizer what result you want (declarative), not how to compute it (imperative).</a:t>
            </a:r>
          </a:p>
          <a:p>
            <a:pPr>
              <a:lnSpc>
                <a:spcPct val="100000"/>
              </a:lnSpc>
            </a:pPr>
            <a:r>
              <a:rPr lang="en-GB"/>
              <a:t>Code is more consice.</a:t>
            </a:r>
          </a:p>
          <a:p>
            <a:pPr>
              <a:lnSpc>
                <a:spcPct val="100000"/>
              </a:lnSpc>
            </a:pPr>
            <a:r>
              <a:rPr lang="en-GB"/>
              <a:t>Loops are prone to errors:</a:t>
            </a:r>
          </a:p>
          <a:p>
            <a:pPr lvl="1">
              <a:lnSpc>
                <a:spcPct val="100000"/>
              </a:lnSpc>
            </a:pPr>
            <a:r>
              <a:rPr lang="en-GB"/>
              <a:t>Failing to initiate loop variables on each iteration.</a:t>
            </a:r>
          </a:p>
          <a:p>
            <a:pPr lvl="1">
              <a:lnSpc>
                <a:spcPct val="100000"/>
              </a:lnSpc>
            </a:pPr>
            <a:r>
              <a:rPr lang="en-GB"/>
              <a:t>Incorrect termination conditions.</a:t>
            </a:r>
          </a:p>
          <a:p>
            <a:pPr>
              <a:lnSpc>
                <a:spcPct val="100000"/>
              </a:lnSpc>
            </a:pPr>
            <a:r>
              <a:rPr lang="en-GB"/>
              <a:t>Writing set-based code may be outside your current comfort zone – you need to extend it!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17018D7-8CF0-434B-9ECF-BEACE94227D6}"/>
              </a:ext>
            </a:extLst>
          </p:cNvPr>
          <p:cNvSpPr txBox="1"/>
          <p:nvPr/>
        </p:nvSpPr>
        <p:spPr>
          <a:xfrm>
            <a:off x="9432446" y="4468968"/>
            <a:ext cx="1257020" cy="261610"/>
          </a:xfrm>
          <a:prstGeom prst="rect">
            <a:avLst/>
          </a:prstGeom>
          <a:solidFill>
            <a:srgbClr val="FFDCDC"/>
          </a:solidFill>
        </p:spPr>
        <p:txBody>
          <a:bodyPr wrap="square" rtlCol="0">
            <a:spAutoFit/>
          </a:bodyPr>
          <a:lstStyle/>
          <a:p>
            <a:r>
              <a:rPr lang="sv-SE" sz="1100">
                <a:hlinkClick r:id="rId3" action="ppaction://hlinkfile"/>
              </a:rPr>
              <a:t>04_loopvarinit.sql</a:t>
            </a:r>
            <a:endParaRPr lang="en-US" sz="1100"/>
          </a:p>
        </p:txBody>
      </p:sp>
    </p:spTree>
    <p:extLst>
      <p:ext uri="{BB962C8B-B14F-4D97-AF65-F5344CB8AC3E}">
        <p14:creationId xmlns:p14="http://schemas.microsoft.com/office/powerpoint/2010/main" val="54830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0EEF36-D123-46FE-8993-840D05B8CE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Set-Based Magic?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574598-EAFD-4997-821C-E22E3D50C3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/>
              <a:t>There is no magic in computers. :-)</a:t>
            </a:r>
          </a:p>
          <a:p>
            <a:r>
              <a:rPr lang="en-GB"/>
              <a:t>Set-based is a </a:t>
            </a:r>
            <a:r>
              <a:rPr lang="en-GB" i="1"/>
              <a:t>logical</a:t>
            </a:r>
            <a:r>
              <a:rPr lang="en-GB"/>
              <a:t> concept – meaning all or nothing.</a:t>
            </a:r>
          </a:p>
          <a:p>
            <a:r>
              <a:rPr lang="en-GB"/>
              <a:t>No (normal) computer can update 30 000 values in one bang.</a:t>
            </a:r>
          </a:p>
          <a:p>
            <a:r>
              <a:rPr lang="en-GB"/>
              <a:t>Inside the UPDATE, it is all – loops.</a:t>
            </a:r>
          </a:p>
          <a:p>
            <a:r>
              <a:rPr lang="en-GB"/>
              <a:t>So why then not write your own loop and be in control?</a:t>
            </a:r>
          </a:p>
          <a:p>
            <a:r>
              <a:rPr lang="en-GB"/>
              <a:t>Because it matters where the loop is performed.</a:t>
            </a:r>
          </a:p>
        </p:txBody>
      </p:sp>
    </p:spTree>
    <p:extLst>
      <p:ext uri="{BB962C8B-B14F-4D97-AF65-F5344CB8AC3E}">
        <p14:creationId xmlns:p14="http://schemas.microsoft.com/office/powerpoint/2010/main" val="2581804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2050E76C-3E60-4EB3-8814-00C7EF9EB5B0}"/>
              </a:ext>
            </a:extLst>
          </p:cNvPr>
          <p:cNvSpPr>
            <a:spLocks noChangeAspect="1"/>
          </p:cNvSpPr>
          <p:nvPr/>
        </p:nvSpPr>
        <p:spPr>
          <a:xfrm>
            <a:off x="3311778" y="638512"/>
            <a:ext cx="5400000" cy="5400000"/>
          </a:xfrm>
          <a:prstGeom prst="ellipse">
            <a:avLst/>
          </a:prstGeom>
          <a:noFill/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8" name="Isosceles Triangle 87">
            <a:extLst>
              <a:ext uri="{FF2B5EF4-FFF2-40B4-BE49-F238E27FC236}">
                <a16:creationId xmlns:a16="http://schemas.microsoft.com/office/drawing/2014/main" id="{6802F00B-9A77-4CD1-AAB1-B8AE38AD83F4}"/>
              </a:ext>
            </a:extLst>
          </p:cNvPr>
          <p:cNvSpPr/>
          <p:nvPr/>
        </p:nvSpPr>
        <p:spPr>
          <a:xfrm>
            <a:off x="5899360" y="3040655"/>
            <a:ext cx="224835" cy="11212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AE7A55B-47BA-4EE9-9690-CA7A0C8D2DEC}"/>
              </a:ext>
            </a:extLst>
          </p:cNvPr>
          <p:cNvSpPr/>
          <p:nvPr/>
        </p:nvSpPr>
        <p:spPr>
          <a:xfrm>
            <a:off x="5716503" y="3152775"/>
            <a:ext cx="590550" cy="37147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92" name="Group 91">
            <a:extLst>
              <a:ext uri="{FF2B5EF4-FFF2-40B4-BE49-F238E27FC236}">
                <a16:creationId xmlns:a16="http://schemas.microsoft.com/office/drawing/2014/main" id="{5DD914B6-F0E0-47E7-A43B-140412F33B6A}"/>
              </a:ext>
            </a:extLst>
          </p:cNvPr>
          <p:cNvGrpSpPr/>
          <p:nvPr/>
        </p:nvGrpSpPr>
        <p:grpSpPr>
          <a:xfrm>
            <a:off x="5433978" y="2760712"/>
            <a:ext cx="1155600" cy="1155600"/>
            <a:chOff x="5433978" y="2760712"/>
            <a:chExt cx="1155600" cy="1155600"/>
          </a:xfrm>
        </p:grpSpPr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47641332-F714-4C6A-88DB-ACD89AF69B3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33978" y="2760712"/>
              <a:ext cx="1155600" cy="1155600"/>
            </a:xfrm>
            <a:prstGeom prst="ellipse">
              <a:avLst/>
            </a:prstGeom>
            <a:noFill/>
            <a:ln w="38100">
              <a:solidFill>
                <a:schemeClr val="accent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91" name="Straight Arrow Connector 90">
              <a:extLst>
                <a:ext uri="{FF2B5EF4-FFF2-40B4-BE49-F238E27FC236}">
                  <a16:creationId xmlns:a16="http://schemas.microsoft.com/office/drawing/2014/main" id="{7EB5F17A-1C28-4BEE-9BB0-94BD478E3433}"/>
                </a:ext>
              </a:extLst>
            </p:cNvPr>
            <p:cNvCxnSpPr>
              <a:stCxn id="89" idx="0"/>
              <a:endCxn id="88" idx="0"/>
            </p:cNvCxnSpPr>
            <p:nvPr/>
          </p:nvCxnSpPr>
          <p:spPr>
            <a:xfrm>
              <a:off x="6011778" y="2760712"/>
              <a:ext cx="0" cy="279943"/>
            </a:xfrm>
            <a:prstGeom prst="straightConnector1">
              <a:avLst/>
            </a:prstGeom>
            <a:ln w="38100">
              <a:solidFill>
                <a:schemeClr val="accent2"/>
              </a:solidFill>
              <a:prstDash val="sysDash"/>
              <a:headEnd type="triangle" w="med" len="me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5DA59985-5791-4E6A-AF27-276A3E61ED31}"/>
              </a:ext>
            </a:extLst>
          </p:cNvPr>
          <p:cNvGrpSpPr/>
          <p:nvPr/>
        </p:nvGrpSpPr>
        <p:grpSpPr>
          <a:xfrm>
            <a:off x="3851777" y="1178512"/>
            <a:ext cx="4320000" cy="4320000"/>
            <a:chOff x="3851777" y="1178512"/>
            <a:chExt cx="4320000" cy="4320000"/>
          </a:xfrm>
        </p:grpSpPr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F35D740C-7E21-4DBC-AD0B-1E1F86A18584}"/>
                </a:ext>
              </a:extLst>
            </p:cNvPr>
            <p:cNvSpPr/>
            <p:nvPr/>
          </p:nvSpPr>
          <p:spPr>
            <a:xfrm>
              <a:off x="3851777" y="1178512"/>
              <a:ext cx="4320000" cy="4320000"/>
            </a:xfrm>
            <a:prstGeom prst="ellipse">
              <a:avLst/>
            </a:prstGeom>
            <a:noFill/>
            <a:ln w="38100">
              <a:solidFill>
                <a:schemeClr val="accent4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95" name="Straight Arrow Connector 94">
              <a:extLst>
                <a:ext uri="{FF2B5EF4-FFF2-40B4-BE49-F238E27FC236}">
                  <a16:creationId xmlns:a16="http://schemas.microsoft.com/office/drawing/2014/main" id="{033F59FE-7DB4-4490-B5DC-588CA5EC3AD8}"/>
                </a:ext>
              </a:extLst>
            </p:cNvPr>
            <p:cNvCxnSpPr>
              <a:stCxn id="93" idx="0"/>
              <a:endCxn id="88" idx="0"/>
            </p:cNvCxnSpPr>
            <p:nvPr/>
          </p:nvCxnSpPr>
          <p:spPr>
            <a:xfrm>
              <a:off x="6011777" y="1178512"/>
              <a:ext cx="1" cy="1862143"/>
            </a:xfrm>
            <a:prstGeom prst="straightConnector1">
              <a:avLst/>
            </a:prstGeom>
            <a:ln w="38100">
              <a:solidFill>
                <a:schemeClr val="accent4">
                  <a:lumMod val="50000"/>
                </a:schemeClr>
              </a:solidFill>
              <a:prstDash val="sys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94DCFE30-6179-4BC7-A335-9A90287246D2}"/>
              </a:ext>
            </a:extLst>
          </p:cNvPr>
          <p:cNvGrpSpPr/>
          <p:nvPr/>
        </p:nvGrpSpPr>
        <p:grpSpPr>
          <a:xfrm>
            <a:off x="2951777" y="278512"/>
            <a:ext cx="6120000" cy="6120000"/>
            <a:chOff x="2951777" y="278512"/>
            <a:chExt cx="6120000" cy="6120000"/>
          </a:xfrm>
        </p:grpSpPr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9230B972-9540-42F9-9B28-01115D6E83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51777" y="278512"/>
              <a:ext cx="6120000" cy="6120000"/>
            </a:xfrm>
            <a:prstGeom prst="ellipse">
              <a:avLst/>
            </a:prstGeom>
            <a:noFill/>
            <a:ln w="38100"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99" name="Straight Arrow Connector 98">
              <a:extLst>
                <a:ext uri="{FF2B5EF4-FFF2-40B4-BE49-F238E27FC236}">
                  <a16:creationId xmlns:a16="http://schemas.microsoft.com/office/drawing/2014/main" id="{59BCC7E9-41F7-4427-8BC4-D5846A3E0748}"/>
                </a:ext>
              </a:extLst>
            </p:cNvPr>
            <p:cNvCxnSpPr>
              <a:endCxn id="88" idx="0"/>
            </p:cNvCxnSpPr>
            <p:nvPr/>
          </p:nvCxnSpPr>
          <p:spPr>
            <a:xfrm>
              <a:off x="6011777" y="819488"/>
              <a:ext cx="1" cy="2221167"/>
            </a:xfrm>
            <a:prstGeom prst="straightConnector1">
              <a:avLst/>
            </a:prstGeom>
            <a:ln w="38100">
              <a:solidFill>
                <a:srgbClr val="2F528F"/>
              </a:solidFill>
              <a:prstDash val="sysDash"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E2D73634-D258-42DF-95D2-1327E48423B8}"/>
                </a:ext>
              </a:extLst>
            </p:cNvPr>
            <p:cNvSpPr/>
            <p:nvPr/>
          </p:nvSpPr>
          <p:spPr>
            <a:xfrm>
              <a:off x="5838940" y="308472"/>
              <a:ext cx="365614" cy="528810"/>
            </a:xfrm>
            <a:custGeom>
              <a:avLst/>
              <a:gdLst>
                <a:gd name="connsiteX0" fmla="*/ 198303 w 365614"/>
                <a:gd name="connsiteY0" fmla="*/ 0 h 528810"/>
                <a:gd name="connsiteX1" fmla="*/ 165253 w 365614"/>
                <a:gd name="connsiteY1" fmla="*/ 55085 h 528810"/>
                <a:gd name="connsiteX2" fmla="*/ 99152 w 365614"/>
                <a:gd name="connsiteY2" fmla="*/ 88135 h 528810"/>
                <a:gd name="connsiteX3" fmla="*/ 66101 w 365614"/>
                <a:gd name="connsiteY3" fmla="*/ 110169 h 528810"/>
                <a:gd name="connsiteX4" fmla="*/ 0 w 365614"/>
                <a:gd name="connsiteY4" fmla="*/ 132203 h 528810"/>
                <a:gd name="connsiteX5" fmla="*/ 55084 w 365614"/>
                <a:gd name="connsiteY5" fmla="*/ 264405 h 528810"/>
                <a:gd name="connsiteX6" fmla="*/ 88135 w 365614"/>
                <a:gd name="connsiteY6" fmla="*/ 275422 h 528810"/>
                <a:gd name="connsiteX7" fmla="*/ 154236 w 365614"/>
                <a:gd name="connsiteY7" fmla="*/ 319489 h 528810"/>
                <a:gd name="connsiteX8" fmla="*/ 275421 w 365614"/>
                <a:gd name="connsiteY8" fmla="*/ 352540 h 528810"/>
                <a:gd name="connsiteX9" fmla="*/ 319489 w 365614"/>
                <a:gd name="connsiteY9" fmla="*/ 363557 h 528810"/>
                <a:gd name="connsiteX10" fmla="*/ 363556 w 365614"/>
                <a:gd name="connsiteY10" fmla="*/ 429658 h 528810"/>
                <a:gd name="connsiteX11" fmla="*/ 231354 w 365614"/>
                <a:gd name="connsiteY11" fmla="*/ 495759 h 528810"/>
                <a:gd name="connsiteX12" fmla="*/ 187287 w 365614"/>
                <a:gd name="connsiteY12" fmla="*/ 528810 h 528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5614" h="528810">
                  <a:moveTo>
                    <a:pt x="198303" y="0"/>
                  </a:moveTo>
                  <a:cubicBezTo>
                    <a:pt x="187286" y="18362"/>
                    <a:pt x="179188" y="38827"/>
                    <a:pt x="165253" y="55085"/>
                  </a:cubicBezTo>
                  <a:cubicBezTo>
                    <a:pt x="141576" y="82709"/>
                    <a:pt x="128067" y="73677"/>
                    <a:pt x="99152" y="88135"/>
                  </a:cubicBezTo>
                  <a:cubicBezTo>
                    <a:pt x="87309" y="94057"/>
                    <a:pt x="78201" y="104791"/>
                    <a:pt x="66101" y="110169"/>
                  </a:cubicBezTo>
                  <a:cubicBezTo>
                    <a:pt x="44877" y="119602"/>
                    <a:pt x="0" y="132203"/>
                    <a:pt x="0" y="132203"/>
                  </a:cubicBezTo>
                  <a:cubicBezTo>
                    <a:pt x="5565" y="165595"/>
                    <a:pt x="10250" y="249460"/>
                    <a:pt x="55084" y="264405"/>
                  </a:cubicBezTo>
                  <a:lnTo>
                    <a:pt x="88135" y="275422"/>
                  </a:lnTo>
                  <a:cubicBezTo>
                    <a:pt x="110169" y="290111"/>
                    <a:pt x="129114" y="311115"/>
                    <a:pt x="154236" y="319489"/>
                  </a:cubicBezTo>
                  <a:cubicBezTo>
                    <a:pt x="216014" y="340082"/>
                    <a:pt x="176023" y="327690"/>
                    <a:pt x="275421" y="352540"/>
                  </a:cubicBezTo>
                  <a:lnTo>
                    <a:pt x="319489" y="363557"/>
                  </a:lnTo>
                  <a:cubicBezTo>
                    <a:pt x="321534" y="365602"/>
                    <a:pt x="376843" y="411057"/>
                    <a:pt x="363556" y="429658"/>
                  </a:cubicBezTo>
                  <a:cubicBezTo>
                    <a:pt x="316274" y="495852"/>
                    <a:pt x="289123" y="457246"/>
                    <a:pt x="231354" y="495759"/>
                  </a:cubicBezTo>
                  <a:cubicBezTo>
                    <a:pt x="193982" y="520674"/>
                    <a:pt x="207665" y="508430"/>
                    <a:pt x="187287" y="528810"/>
                  </a:cubicBezTo>
                </a:path>
              </a:pathLst>
            </a:custGeom>
            <a:noFill/>
            <a:ln w="38100">
              <a:prstDash val="sysDash"/>
              <a:headEnd type="triangle"/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02" name="Diagonal Stripe 101">
            <a:extLst>
              <a:ext uri="{FF2B5EF4-FFF2-40B4-BE49-F238E27FC236}">
                <a16:creationId xmlns:a16="http://schemas.microsoft.com/office/drawing/2014/main" id="{7FF996BE-0B90-463B-8DF4-33F07F1CD1B6}"/>
              </a:ext>
            </a:extLst>
          </p:cNvPr>
          <p:cNvSpPr/>
          <p:nvPr/>
        </p:nvSpPr>
        <p:spPr>
          <a:xfrm>
            <a:off x="5838940" y="531725"/>
            <a:ext cx="426016" cy="254725"/>
          </a:xfrm>
          <a:prstGeom prst="diagStripe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293CBBD7-1CF3-4ACF-93D4-6930AE25BF70}"/>
              </a:ext>
            </a:extLst>
          </p:cNvPr>
          <p:cNvSpPr txBox="1"/>
          <p:nvPr/>
        </p:nvSpPr>
        <p:spPr>
          <a:xfrm>
            <a:off x="198303" y="308472"/>
            <a:ext cx="3358200" cy="586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GB" sz="2800">
                <a:latin typeface="ITC Bookman Light" panose="02050504040505020204" pitchFamily="18" charset="0"/>
              </a:rPr>
              <a:t>Walk around the box and touch the arrow 100 times.</a:t>
            </a:r>
          </a:p>
          <a:p>
            <a:endParaRPr lang="en-GB" sz="2800">
              <a:latin typeface="ITC Bookman Light" panose="02050504040505020204" pitchFamily="18" charset="0"/>
            </a:endParaRPr>
          </a:p>
          <a:p>
            <a:endParaRPr lang="en-GB" sz="2800">
              <a:latin typeface="ITC Bookman Light" panose="02050504040505020204" pitchFamily="18" charset="0"/>
            </a:endParaRPr>
          </a:p>
          <a:p>
            <a:endParaRPr lang="en-GB" sz="2800">
              <a:latin typeface="ITC Bookman Light" panose="02050504040505020204" pitchFamily="18" charset="0"/>
            </a:endParaRPr>
          </a:p>
          <a:p>
            <a:endParaRPr lang="en-GB" sz="2800">
              <a:latin typeface="ITC Bookman Light" panose="02050504040505020204" pitchFamily="18" charset="0"/>
            </a:endParaRPr>
          </a:p>
          <a:p>
            <a:endParaRPr lang="en-GB" sz="2800">
              <a:latin typeface="ITC Bookman Light" panose="02050504040505020204" pitchFamily="18" charset="0"/>
            </a:endParaRPr>
          </a:p>
          <a:p>
            <a:endParaRPr lang="en-GB" sz="2800">
              <a:latin typeface="ITC Bookman Light" panose="02050504040505020204" pitchFamily="18" charset="0"/>
            </a:endParaRPr>
          </a:p>
          <a:p>
            <a:endParaRPr lang="en-GB" sz="2800">
              <a:latin typeface="ITC Bookman Light" panose="02050504040505020204" pitchFamily="18" charset="0"/>
            </a:endParaRPr>
          </a:p>
          <a:p>
            <a:endParaRPr lang="en-GB" sz="2800">
              <a:latin typeface="ITC Bookman Light" panose="02050504040505020204" pitchFamily="18" charset="0"/>
            </a:endParaRPr>
          </a:p>
          <a:p>
            <a:pPr>
              <a:lnSpc>
                <a:spcPct val="90000"/>
              </a:lnSpc>
            </a:pPr>
            <a:endParaRPr lang="en-GB" sz="2800">
              <a:latin typeface="ITC Bookman Light" panose="02050504040505020204" pitchFamily="18" charset="0"/>
            </a:endParaRPr>
          </a:p>
          <a:p>
            <a:pPr>
              <a:lnSpc>
                <a:spcPct val="90000"/>
              </a:lnSpc>
            </a:pPr>
            <a:r>
              <a:rPr lang="en-GB" sz="2800">
                <a:latin typeface="ITC Bookman Light" panose="02050504040505020204" pitchFamily="18" charset="0"/>
              </a:rPr>
              <a:t>Which is the fastest way?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0E7DC311-81DC-47D5-B41F-21F4CDD9BE67}"/>
              </a:ext>
            </a:extLst>
          </p:cNvPr>
          <p:cNvSpPr txBox="1"/>
          <p:nvPr/>
        </p:nvSpPr>
        <p:spPr>
          <a:xfrm>
            <a:off x="9354302" y="2151971"/>
            <a:ext cx="2535674" cy="1255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GB" sz="2800">
                <a:solidFill>
                  <a:schemeClr val="accent4">
                    <a:lumMod val="50000"/>
                  </a:schemeClr>
                </a:solidFill>
                <a:latin typeface="ITC Bookman Light" panose="02050504040505020204" pitchFamily="18" charset="0"/>
              </a:rPr>
              <a:t>Along the walls inside the room?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F91551B9-C116-4608-9D80-5713EA310FD4}"/>
              </a:ext>
            </a:extLst>
          </p:cNvPr>
          <p:cNvSpPr txBox="1"/>
          <p:nvPr/>
        </p:nvSpPr>
        <p:spPr>
          <a:xfrm>
            <a:off x="8749576" y="422921"/>
            <a:ext cx="3043493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GB" sz="2800">
                <a:solidFill>
                  <a:schemeClr val="accent2"/>
                </a:solidFill>
                <a:latin typeface="ITC Bookman Light" panose="02050504040505020204" pitchFamily="18" charset="0"/>
              </a:rPr>
              <a:t>Close loop around the box?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09ABDB3F-E905-4A23-ADF4-9FF9C766ED7D}"/>
              </a:ext>
            </a:extLst>
          </p:cNvPr>
          <p:cNvSpPr txBox="1"/>
          <p:nvPr/>
        </p:nvSpPr>
        <p:spPr>
          <a:xfrm>
            <a:off x="8791199" y="4611231"/>
            <a:ext cx="3042000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GB" sz="2800">
                <a:solidFill>
                  <a:srgbClr val="2F528F"/>
                </a:solidFill>
                <a:latin typeface="ITC Bookman Light" panose="02050504040505020204" pitchFamily="18" charset="0"/>
              </a:rPr>
              <a:t>Walk outside of the room and in through the door every time?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0EAB5F-EDB3-4043-821D-63E887CFCE40}"/>
              </a:ext>
            </a:extLst>
          </p:cNvPr>
          <p:cNvSpPr txBox="1"/>
          <p:nvPr/>
        </p:nvSpPr>
        <p:spPr>
          <a:xfrm>
            <a:off x="8749576" y="1181605"/>
            <a:ext cx="22056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>
                <a:solidFill>
                  <a:schemeClr val="accent2"/>
                </a:solidFill>
                <a:latin typeface="ITC Bookman Light" panose="02050504040505020204" pitchFamily="18" charset="0"/>
              </a:rPr>
              <a:t>(Batch mode)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B44831-FE8F-4952-B517-FA2307F693F3}"/>
              </a:ext>
            </a:extLst>
          </p:cNvPr>
          <p:cNvSpPr txBox="1"/>
          <p:nvPr/>
        </p:nvSpPr>
        <p:spPr>
          <a:xfrm>
            <a:off x="9354302" y="3248744"/>
            <a:ext cx="191527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>
                <a:solidFill>
                  <a:schemeClr val="accent4">
                    <a:lumMod val="50000"/>
                  </a:schemeClr>
                </a:solidFill>
                <a:latin typeface="ITC Bookman Light" panose="02050504040505020204" pitchFamily="18" charset="0"/>
              </a:rPr>
              <a:t>(Row mode)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99A61CE-F6CF-429D-BC5F-ED6300641CAD}"/>
              </a:ext>
            </a:extLst>
          </p:cNvPr>
          <p:cNvSpPr txBox="1"/>
          <p:nvPr/>
        </p:nvSpPr>
        <p:spPr>
          <a:xfrm>
            <a:off x="8791198" y="6136060"/>
            <a:ext cx="32323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>
                <a:solidFill>
                  <a:srgbClr val="2F528F"/>
                </a:solidFill>
                <a:latin typeface="ITC Bookman Light" panose="02050504040505020204" pitchFamily="18" charset="0"/>
              </a:rPr>
              <a:t>(Run your own loop)</a:t>
            </a:r>
          </a:p>
        </p:txBody>
      </p:sp>
    </p:spTree>
    <p:extLst>
      <p:ext uri="{BB962C8B-B14F-4D97-AF65-F5344CB8AC3E}">
        <p14:creationId xmlns:p14="http://schemas.microsoft.com/office/powerpoint/2010/main" val="283614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3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106" grpId="0"/>
      <p:bldP spid="107" grpId="0"/>
      <p:bldP spid="2" grpId="0"/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EA43AE-7D93-4C4D-AFCB-09F656D70E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It’s All About Overhead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50D2E6-9C38-4A53-A47D-670696EC8D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/>
              <a:t>When you run the loop yourself, you open the “door” to the engine many times, and you may repeat all sorts of things:</a:t>
            </a:r>
          </a:p>
          <a:p>
            <a:pPr lvl="1"/>
            <a:r>
              <a:rPr lang="en-GB"/>
              <a:t>Accidental small scans.</a:t>
            </a:r>
          </a:p>
          <a:p>
            <a:pPr lvl="1"/>
            <a:r>
              <a:rPr lang="en-GB"/>
              <a:t>Hardening transaction log for updates.</a:t>
            </a:r>
          </a:p>
          <a:p>
            <a:pPr lvl="1"/>
            <a:r>
              <a:rPr lang="en-GB"/>
              <a:t>Other actions with high start-up cost: linked servers, recompilation, triggers etc.</a:t>
            </a:r>
          </a:p>
          <a:p>
            <a:r>
              <a:rPr lang="en-GB"/>
              <a:t>With a set-based statement, you only open the “door” once.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7134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B2AAD5-3897-4FCD-B9F7-9C770D2ABD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 Different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D04373-006D-4D51-8894-3E1C504F7D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/>
              <a:t>Populate Excel sheet from PowerShell (or C#, whatever). Write cell by cell or something else?</a:t>
            </a:r>
          </a:p>
          <a:p>
            <a:endParaRPr lang="en-GB"/>
          </a:p>
          <a:p>
            <a:pPr marL="0" indent="0" algn="just">
              <a:buNone/>
            </a:pPr>
            <a:r>
              <a:rPr lang="en-GB">
                <a:hlinkClick r:id="rId3" action="ppaction://hlinkfile"/>
              </a:rPr>
              <a:t>Slow version</a:t>
            </a:r>
            <a:r>
              <a:rPr lang="en-GB"/>
              <a:t>.    					</a:t>
            </a:r>
            <a:r>
              <a:rPr lang="en-GB">
                <a:hlinkClick r:id="rId4" action="ppaction://hlinkfile"/>
              </a:rPr>
              <a:t>Fast version</a:t>
            </a:r>
            <a:r>
              <a:rPr lang="en-GB"/>
              <a:t>.</a:t>
            </a:r>
          </a:p>
          <a:p>
            <a:pPr marL="0" indent="0">
              <a:buNone/>
            </a:pPr>
            <a:endParaRPr lang="en-GB"/>
          </a:p>
          <a:p>
            <a:pPr marL="0" indent="0">
              <a:buNone/>
            </a:pPr>
            <a:r>
              <a:rPr lang="en-GB"/>
              <a:t>Both solutions loops the dataset. But the fast version loops in .Net only. The slow version opens the door to Excel on every iteration.</a:t>
            </a:r>
          </a:p>
        </p:txBody>
      </p:sp>
    </p:spTree>
    <p:extLst>
      <p:ext uri="{BB962C8B-B14F-4D97-AF65-F5344CB8AC3E}">
        <p14:creationId xmlns:p14="http://schemas.microsoft.com/office/powerpoint/2010/main" val="105399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54098-C8F5-452D-8D2B-6897F8DA89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Loading Data from Client to Database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5D1946-ECC2-4654-904E-F4636A0CC0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/>
              <a:t>You have data in a grid – insert one row at a time? </a:t>
            </a:r>
          </a:p>
          <a:p>
            <a:pPr lvl="1"/>
            <a:r>
              <a:rPr lang="en-GB"/>
              <a:t>Hardening the transaction log (unless you have a transaction).</a:t>
            </a:r>
          </a:p>
          <a:p>
            <a:pPr lvl="1"/>
            <a:r>
              <a:rPr lang="en-GB"/>
              <a:t>Network overhead – particularly noticeable when the database is in the cloud.</a:t>
            </a:r>
          </a:p>
          <a:p>
            <a:pPr lvl="1"/>
            <a:r>
              <a:rPr lang="en-GB"/>
              <a:t>You may get away with 20 rows. 200? Maybe. 2000? Nope.</a:t>
            </a:r>
          </a:p>
          <a:p>
            <a:r>
              <a:rPr lang="en-GB"/>
              <a:t>Send all data at once!</a:t>
            </a:r>
          </a:p>
          <a:p>
            <a:pPr lvl="1"/>
            <a:r>
              <a:rPr lang="en-GB">
                <a:hlinkClick r:id="rId3"/>
              </a:rPr>
              <a:t>Table-valued parameters</a:t>
            </a:r>
            <a:r>
              <a:rPr lang="en-GB"/>
              <a:t>.</a:t>
            </a:r>
          </a:p>
          <a:p>
            <a:pPr lvl="1"/>
            <a:r>
              <a:rPr lang="en-GB"/>
              <a:t>SqlBulkCopy class.</a:t>
            </a:r>
          </a:p>
          <a:p>
            <a:pPr lvl="1"/>
            <a:r>
              <a:rPr lang="en-GB"/>
              <a:t>XML. </a:t>
            </a:r>
          </a:p>
          <a:p>
            <a:pPr lvl="1"/>
            <a:r>
              <a:rPr lang="en-GB"/>
              <a:t>JSON (SQL 2016 and later).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3393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CB088-9C09-4692-B969-84B5154B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Watch Out for Hidden Doors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E856CF-26EC-4BA1-8F94-5EA99B1EDE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en-GB"/>
              <a:t>Scalar user-defined functions with </a:t>
            </a:r>
            <a:r>
              <a:rPr lang="en-GB" u="sng"/>
              <a:t>data access</a:t>
            </a:r>
            <a:r>
              <a:rPr lang="en-GB"/>
              <a:t> are internal “doors” in the SQL Server room.</a:t>
            </a:r>
          </a:p>
          <a:p>
            <a:pPr>
              <a:lnSpc>
                <a:spcPct val="100000"/>
              </a:lnSpc>
            </a:pPr>
            <a:r>
              <a:rPr lang="en-GB"/>
              <a:t>A query within the query that is executed separately for every row.</a:t>
            </a:r>
          </a:p>
          <a:p>
            <a:pPr>
              <a:lnSpc>
                <a:spcPct val="100000"/>
              </a:lnSpc>
            </a:pPr>
            <a:r>
              <a:rPr lang="en-GB"/>
              <a:t>For the optimizer the UDF is a black box with an unknown cost.</a:t>
            </a:r>
          </a:p>
          <a:p>
            <a:pPr>
              <a:lnSpc>
                <a:spcPct val="100000"/>
              </a:lnSpc>
            </a:pPr>
            <a:r>
              <a:rPr lang="en-GB"/>
              <a:t>For a scalar function </a:t>
            </a:r>
            <a:r>
              <a:rPr lang="en-GB" u="sng"/>
              <a:t>without</a:t>
            </a:r>
            <a:r>
              <a:rPr lang="en-GB"/>
              <a:t> data access, the performance penalty is usually acceptable.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61761B9-AC58-4578-8984-A0D201B5AF3E}"/>
              </a:ext>
            </a:extLst>
          </p:cNvPr>
          <p:cNvSpPr txBox="1"/>
          <p:nvPr/>
        </p:nvSpPr>
        <p:spPr>
          <a:xfrm>
            <a:off x="5419725" y="1365742"/>
            <a:ext cx="1352550" cy="261610"/>
          </a:xfrm>
          <a:prstGeom prst="rect">
            <a:avLst/>
          </a:prstGeom>
          <a:solidFill>
            <a:srgbClr val="FFDCDC"/>
          </a:solidFill>
        </p:spPr>
        <p:txBody>
          <a:bodyPr wrap="square" rtlCol="0">
            <a:spAutoFit/>
          </a:bodyPr>
          <a:lstStyle/>
          <a:p>
            <a:r>
              <a:rPr lang="en-GB" sz="1100">
                <a:hlinkClick r:id="rId3" action="ppaction://hlinkfile"/>
              </a:rPr>
              <a:t>05_hidden-loop.sql</a:t>
            </a:r>
            <a:endParaRPr lang="en-GB" sz="1100"/>
          </a:p>
        </p:txBody>
      </p:sp>
    </p:spTree>
    <p:extLst>
      <p:ext uri="{BB962C8B-B14F-4D97-AF65-F5344CB8AC3E}">
        <p14:creationId xmlns:p14="http://schemas.microsoft.com/office/powerpoint/2010/main" val="160419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5466D-A8DE-449E-928D-4014A8224D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Reuse Stored Procedures?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AA6169-15F1-48E7-A4AD-6D24A66681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60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US" sz="3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3600">
                <a:solidFill>
                  <a:srgbClr val="808080"/>
                </a:solidFill>
                <a:latin typeface="Consolas" panose="020B0609020204030204" pitchFamily="49" charset="0"/>
              </a:rPr>
              <a:t>EXISTS(</a:t>
            </a:r>
            <a:r>
              <a:rPr lang="en-US" sz="360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US" sz="3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3600">
                <a:solidFill>
                  <a:srgbClr val="808080"/>
                </a:solidFill>
                <a:latin typeface="Consolas" panose="020B0609020204030204" pitchFamily="49" charset="0"/>
              </a:rPr>
              <a:t>*</a:t>
            </a:r>
            <a:r>
              <a:rPr lang="en-US" sz="3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360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US" sz="3600">
                <a:solidFill>
                  <a:srgbClr val="000000"/>
                </a:solidFill>
                <a:latin typeface="Consolas" panose="020B0609020204030204" pitchFamily="49" charset="0"/>
              </a:rPr>
              <a:t> #tmporders</a:t>
            </a:r>
            <a:r>
              <a:rPr lang="en-US" sz="360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endParaRPr lang="en-US" sz="3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600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endParaRPr lang="en-US" sz="3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60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360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US" sz="3600">
                <a:solidFill>
                  <a:srgbClr val="000000"/>
                </a:solidFill>
                <a:latin typeface="Consolas" panose="020B0609020204030204" pitchFamily="49" charset="0"/>
              </a:rPr>
              <a:t> @OrderID </a:t>
            </a:r>
            <a:r>
              <a:rPr lang="en-US" sz="360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US" sz="3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3600">
                <a:solidFill>
                  <a:srgbClr val="FF00FF"/>
                </a:solidFill>
                <a:latin typeface="Consolas" panose="020B0609020204030204" pitchFamily="49" charset="0"/>
              </a:rPr>
              <a:t>MIN</a:t>
            </a:r>
            <a:r>
              <a:rPr lang="en-US" sz="3600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US" sz="3600">
                <a:solidFill>
                  <a:srgbClr val="000000"/>
                </a:solidFill>
                <a:latin typeface="Consolas" panose="020B0609020204030204" pitchFamily="49" charset="0"/>
              </a:rPr>
              <a:t>OrderID</a:t>
            </a:r>
            <a:r>
              <a:rPr lang="en-US" sz="3600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r>
              <a:rPr lang="en-US" sz="3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360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US" sz="3600">
                <a:solidFill>
                  <a:srgbClr val="000000"/>
                </a:solidFill>
                <a:latin typeface="Consolas" panose="020B0609020204030204" pitchFamily="49" charset="0"/>
              </a:rPr>
              <a:t> #tmporders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en-US" sz="3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60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3600">
                <a:solidFill>
                  <a:srgbClr val="0000FF"/>
                </a:solidFill>
                <a:latin typeface="Consolas" panose="020B0609020204030204" pitchFamily="49" charset="0"/>
              </a:rPr>
              <a:t>EXEC</a:t>
            </a:r>
            <a:r>
              <a:rPr lang="en-US" sz="3600">
                <a:solidFill>
                  <a:srgbClr val="000000"/>
                </a:solidFill>
                <a:latin typeface="Consolas" panose="020B0609020204030204" pitchFamily="49" charset="0"/>
              </a:rPr>
              <a:t> CorrectOrderDiscount</a:t>
            </a:r>
            <a:r>
              <a:rPr lang="en-US" sz="360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3600">
                <a:solidFill>
                  <a:srgbClr val="000000"/>
                </a:solidFill>
                <a:latin typeface="Consolas" panose="020B0609020204030204" pitchFamily="49" charset="0"/>
              </a:rPr>
              <a:t>@OrderID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en-US" sz="3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60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3600">
                <a:solidFill>
                  <a:srgbClr val="0000FF"/>
                </a:solidFill>
                <a:latin typeface="Consolas" panose="020B0609020204030204" pitchFamily="49" charset="0"/>
              </a:rPr>
              <a:t>DELETE</a:t>
            </a:r>
            <a:r>
              <a:rPr lang="en-US" sz="3600">
                <a:solidFill>
                  <a:srgbClr val="000000"/>
                </a:solidFill>
                <a:latin typeface="Consolas" panose="020B0609020204030204" pitchFamily="49" charset="0"/>
              </a:rPr>
              <a:t> #tmporders </a:t>
            </a:r>
            <a:r>
              <a:rPr lang="en-US" sz="360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US" sz="3600">
                <a:solidFill>
                  <a:srgbClr val="000000"/>
                </a:solidFill>
                <a:latin typeface="Consolas" panose="020B0609020204030204" pitchFamily="49" charset="0"/>
              </a:rPr>
              <a:t> OrderID </a:t>
            </a:r>
            <a:r>
              <a:rPr lang="en-US" sz="360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US" sz="3600">
                <a:solidFill>
                  <a:srgbClr val="000000"/>
                </a:solidFill>
                <a:latin typeface="Consolas" panose="020B0609020204030204" pitchFamily="49" charset="0"/>
              </a:rPr>
              <a:t> @OrderID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600">
                <a:solidFill>
                  <a:srgbClr val="0000FF"/>
                </a:solidFill>
                <a:latin typeface="Consolas" panose="020B0609020204030204" pitchFamily="49" charset="0"/>
              </a:rPr>
              <a:t>END</a:t>
            </a:r>
            <a:endParaRPr lang="en-US" sz="3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en-GB"/>
          </a:p>
          <a:p>
            <a:pPr marL="0" indent="0">
              <a:buNone/>
            </a:pPr>
            <a:r>
              <a:rPr lang="en-GB" sz="4600"/>
              <a:t>From a general perspective is this good or bad?</a:t>
            </a:r>
          </a:p>
          <a:p>
            <a:pPr marL="0" indent="0">
              <a:buNone/>
            </a:pPr>
            <a:r>
              <a:rPr lang="en-GB" sz="4600"/>
              <a:t>Well, it depends…</a:t>
            </a:r>
          </a:p>
        </p:txBody>
      </p:sp>
    </p:spTree>
    <p:extLst>
      <p:ext uri="{BB962C8B-B14F-4D97-AF65-F5344CB8AC3E}">
        <p14:creationId xmlns:p14="http://schemas.microsoft.com/office/powerpoint/2010/main" val="252619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A601E3-A9B4-4647-A1F9-6B216F7C98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Reuse Stored Procedures, cont’d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0ECBDF-0A1C-4827-9522-C90C91043E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</a:pPr>
            <a:r>
              <a:rPr lang="en-GB"/>
              <a:t>Code reuse is a virtue in T-SQL too.</a:t>
            </a:r>
          </a:p>
          <a:p>
            <a:pPr>
              <a:lnSpc>
                <a:spcPct val="100000"/>
              </a:lnSpc>
            </a:pPr>
            <a:r>
              <a:rPr lang="en-GB"/>
              <a:t>…but not as big virtue as in O-O languages.</a:t>
            </a:r>
          </a:p>
          <a:p>
            <a:pPr>
              <a:lnSpc>
                <a:spcPct val="100000"/>
              </a:lnSpc>
            </a:pPr>
            <a:r>
              <a:rPr lang="en-GB"/>
              <a:t>For a simple stored procedure that just inserts or updates a row – discard and write set-based.</a:t>
            </a:r>
          </a:p>
          <a:p>
            <a:pPr>
              <a:lnSpc>
                <a:spcPct val="100000"/>
              </a:lnSpc>
            </a:pPr>
            <a:r>
              <a:rPr lang="en-GB"/>
              <a:t>For a more complex procedure, write new proc with set-based logic and make existing SP a wrapper.</a:t>
            </a:r>
          </a:p>
          <a:p>
            <a:pPr lvl="1">
              <a:lnSpc>
                <a:spcPct val="100000"/>
              </a:lnSpc>
            </a:pPr>
            <a:r>
              <a:rPr lang="en-GB" i="1">
                <a:hlinkClick r:id="rId3"/>
              </a:rPr>
              <a:t>How to Share Data between Stored Procedures</a:t>
            </a:r>
            <a:endParaRPr lang="en-GB"/>
          </a:p>
          <a:p>
            <a:pPr>
              <a:lnSpc>
                <a:spcPct val="100000"/>
              </a:lnSpc>
            </a:pPr>
            <a:r>
              <a:rPr lang="en-GB"/>
              <a:t>…but for a very complex procedure, it may be prohibitly expensive.</a:t>
            </a:r>
          </a:p>
        </p:txBody>
      </p:sp>
    </p:spTree>
    <p:extLst>
      <p:ext uri="{BB962C8B-B14F-4D97-AF65-F5344CB8AC3E}">
        <p14:creationId xmlns:p14="http://schemas.microsoft.com/office/powerpoint/2010/main" val="281274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85275" y="404262"/>
            <a:ext cx="6169793" cy="596766"/>
          </a:xfrm>
          <a:noFill/>
        </p:spPr>
        <p:txBody>
          <a:bodyPr anchor="ctr" anchorCtr="1">
            <a:normAutofit fontScale="90000"/>
          </a:bodyPr>
          <a:lstStyle/>
          <a:p>
            <a:r>
              <a:rPr lang="en-GB" noProof="0" err="1"/>
              <a:t>Erland</a:t>
            </a:r>
            <a:r>
              <a:rPr lang="en-GB" noProof="0"/>
              <a:t> </a:t>
            </a:r>
            <a:r>
              <a:rPr lang="en-GB" noProof="0" err="1"/>
              <a:t>Sommarskog</a:t>
            </a:r>
            <a:endParaRPr lang="en-GB" noProof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747157" y="1675741"/>
            <a:ext cx="9046029" cy="504000"/>
          </a:xfrm>
          <a:noFill/>
        </p:spPr>
        <p:txBody>
          <a:bodyPr anchor="ctr" anchorCtr="1">
            <a:noAutofit/>
          </a:bodyPr>
          <a:lstStyle/>
          <a:p>
            <a:pPr marL="0" indent="0">
              <a:buNone/>
            </a:pPr>
            <a:r>
              <a:rPr lang="en-GB" sz="3200"/>
              <a:t>Independent consultant based in Stockholm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85275" y="2854454"/>
            <a:ext cx="6169793" cy="504000"/>
          </a:xfrm>
          <a:prstGeom prst="rect">
            <a:avLst/>
          </a:prstGeom>
          <a:noFill/>
        </p:spPr>
        <p:txBody>
          <a:bodyPr wrap="square" rtlCol="0" anchor="ctr" anchorCtr="1">
            <a:noAutofit/>
          </a:bodyPr>
          <a:lstStyle/>
          <a:p>
            <a:r>
              <a:rPr lang="en-GB" sz="3200">
                <a:latin typeface="ITC Bookman Light" panose="02050504040505020204" pitchFamily="18" charset="0"/>
              </a:rPr>
              <a:t>SQL Server MVP since 2001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88228" y="5292656"/>
            <a:ext cx="4963886" cy="584775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r>
              <a:rPr lang="en-GB" sz="3200">
                <a:latin typeface="ITC Bookman Light" panose="02050504040505020204" pitchFamily="18" charset="0"/>
              </a:rPr>
              <a:t>esquel@sommarskog.se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24893" y="4033167"/>
            <a:ext cx="6090557" cy="584775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r>
              <a:rPr lang="en-GB" sz="3200">
                <a:latin typeface="ITC Bookman Light" panose="02050504040505020204" pitchFamily="18" charset="0"/>
              </a:rPr>
              <a:t>http://www.sommarskog.se</a:t>
            </a:r>
          </a:p>
        </p:txBody>
      </p:sp>
    </p:spTree>
    <p:extLst>
      <p:ext uri="{BB962C8B-B14F-4D97-AF65-F5344CB8AC3E}">
        <p14:creationId xmlns:p14="http://schemas.microsoft.com/office/powerpoint/2010/main" val="1851995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9CE12-21B8-4DF5-864E-21092C764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Sometimes You Need to Loop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95E2D8-1BCF-45C4-A829-3EB1D32D10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/>
              <a:t>Reuse complex stored procedure.</a:t>
            </a:r>
          </a:p>
          <a:p>
            <a:r>
              <a:rPr lang="en-GB"/>
              <a:t>Call a third-party procedure.</a:t>
            </a:r>
          </a:p>
          <a:p>
            <a:r>
              <a:rPr lang="en-GB"/>
              <a:t>Don’t want to fail on single bad row.</a:t>
            </a:r>
          </a:p>
          <a:p>
            <a:r>
              <a:rPr lang="en-GB"/>
              <a:t>Too difficult (for you) to implement set-based.</a:t>
            </a:r>
          </a:p>
          <a:p>
            <a:r>
              <a:rPr lang="en-GB"/>
              <a:t>Other reason (for instance performance!)</a:t>
            </a:r>
          </a:p>
          <a:p>
            <a:endParaRPr lang="en-GB"/>
          </a:p>
          <a:p>
            <a:pPr marL="0" indent="0">
              <a:buNone/>
            </a:pPr>
            <a:r>
              <a:rPr lang="en-GB"/>
              <a:t>These situations are rare – but they do occur.</a:t>
            </a:r>
          </a:p>
        </p:txBody>
      </p:sp>
    </p:spTree>
    <p:extLst>
      <p:ext uri="{BB962C8B-B14F-4D97-AF65-F5344CB8AC3E}">
        <p14:creationId xmlns:p14="http://schemas.microsoft.com/office/powerpoint/2010/main" val="3359310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3A1E1B-75DA-4486-A1CA-CB85FBB5D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So How Do You Loop?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AA6878-0DE8-4D3C-8167-73156DB9F3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/>
              <a:t>Answer: In most cases…</a:t>
            </a:r>
          </a:p>
          <a:p>
            <a:pPr marL="0" indent="0">
              <a:buNone/>
            </a:pPr>
            <a:r>
              <a:rPr lang="en-GB"/>
              <a:t>Tada! You write a cursor!</a:t>
            </a:r>
          </a:p>
          <a:p>
            <a:pPr marL="0" indent="0">
              <a:buNone/>
            </a:pPr>
            <a:endParaRPr lang="en-GB"/>
          </a:p>
          <a:p>
            <a:pPr marL="0" indent="0">
              <a:buNone/>
            </a:pPr>
            <a:r>
              <a:rPr lang="en-GB"/>
              <a:t>Not because cursors are faster as such, but because the risk for hiccups are less than when you roll your own.</a:t>
            </a:r>
          </a:p>
          <a:p>
            <a:pPr marL="0" indent="0">
              <a:buNone/>
            </a:pPr>
            <a:endParaRPr lang="en-GB"/>
          </a:p>
          <a:p>
            <a:pPr marL="0" indent="0">
              <a:buNone/>
            </a:pPr>
            <a:r>
              <a:rPr lang="en-GB"/>
              <a:t>Provided that you set up the cursor the right way…</a:t>
            </a:r>
          </a:p>
          <a:p>
            <a:pPr marL="0" indent="0">
              <a:buNone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1402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390548-1348-4F69-AADC-5361AC97EB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DECLARE CURSOR Syntax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342458-8647-4241-BA36-C53AD73074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 b="1">
                <a:latin typeface="Courier New" panose="02070309020205020404" pitchFamily="49" charset="0"/>
                <a:cs typeface="Courier New" panose="02070309020205020404" pitchFamily="49" charset="0"/>
              </a:rPr>
              <a:t>ISO Syntax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latin typeface="Courier New" panose="02070309020205020404" pitchFamily="49" charset="0"/>
                <a:cs typeface="Courier New" panose="02070309020205020404" pitchFamily="49" charset="0"/>
              </a:rPr>
              <a:t>DECLARE cursor_name [ INSENSITIVE ] [ SCROLL ] CURSOR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latin typeface="Courier New" panose="02070309020205020404" pitchFamily="49" charset="0"/>
                <a:cs typeface="Courier New" panose="02070309020205020404" pitchFamily="49" charset="0"/>
              </a:rPr>
              <a:t>     FOR select_statement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latin typeface="Courier New" panose="02070309020205020404" pitchFamily="49" charset="0"/>
                <a:cs typeface="Courier New" panose="02070309020205020404" pitchFamily="49" charset="0"/>
              </a:rPr>
              <a:t>     [ FOR { READ ONLY | UPDATE [ OF column_name [ ,...n ] ] } ]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 b="1">
                <a:latin typeface="Courier New" panose="02070309020205020404" pitchFamily="49" charset="0"/>
                <a:cs typeface="Courier New" panose="02070309020205020404" pitchFamily="49" charset="0"/>
              </a:rPr>
              <a:t>Transact-SQL Extended Syntax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latin typeface="Courier New" panose="02070309020205020404" pitchFamily="49" charset="0"/>
                <a:cs typeface="Courier New" panose="02070309020205020404" pitchFamily="49" charset="0"/>
              </a:rPr>
              <a:t>DECLARE cursor_name CURSOR [ LOCAL | GLOBAL ]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latin typeface="Courier New" panose="02070309020205020404" pitchFamily="49" charset="0"/>
                <a:cs typeface="Courier New" panose="02070309020205020404" pitchFamily="49" charset="0"/>
              </a:rPr>
              <a:t>     [ FORWARD_ONLY | SCROLL ]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latin typeface="Courier New" panose="02070309020205020404" pitchFamily="49" charset="0"/>
                <a:cs typeface="Courier New" panose="02070309020205020404" pitchFamily="49" charset="0"/>
              </a:rPr>
              <a:t>     [ STATIC | KEYSET | DYNAMIC | FAST_FORWARD ]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latin typeface="Courier New" panose="02070309020205020404" pitchFamily="49" charset="0"/>
                <a:cs typeface="Courier New" panose="02070309020205020404" pitchFamily="49" charset="0"/>
              </a:rPr>
              <a:t>     [ READ_ONLY | SCROLL_LOCKS | OPTIMISTIC ]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latin typeface="Courier New" panose="02070309020205020404" pitchFamily="49" charset="0"/>
                <a:cs typeface="Courier New" panose="02070309020205020404" pitchFamily="49" charset="0"/>
              </a:rPr>
              <a:t>     [ TYPE_WARNING ]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latin typeface="Courier New" panose="02070309020205020404" pitchFamily="49" charset="0"/>
                <a:cs typeface="Courier New" panose="02070309020205020404" pitchFamily="49" charset="0"/>
              </a:rPr>
              <a:t>     FOR select_statement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latin typeface="Courier New" panose="02070309020205020404" pitchFamily="49" charset="0"/>
                <a:cs typeface="Courier New" panose="02070309020205020404" pitchFamily="49" charset="0"/>
              </a:rPr>
              <a:t>     [ FOR UPDATE [ OF column_name [ ,...n ] ] ] 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3066009-B33E-4EA6-9E31-CF23B3224056}"/>
              </a:ext>
            </a:extLst>
          </p:cNvPr>
          <p:cNvCxnSpPr>
            <a:cxnSpLocks/>
          </p:cNvCxnSpPr>
          <p:nvPr/>
        </p:nvCxnSpPr>
        <p:spPr>
          <a:xfrm>
            <a:off x="942975" y="2342147"/>
            <a:ext cx="847476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025003D-DFA5-4D1D-A829-27651878757C}"/>
              </a:ext>
            </a:extLst>
          </p:cNvPr>
          <p:cNvCxnSpPr>
            <a:cxnSpLocks/>
          </p:cNvCxnSpPr>
          <p:nvPr/>
        </p:nvCxnSpPr>
        <p:spPr>
          <a:xfrm>
            <a:off x="1734051" y="2971343"/>
            <a:ext cx="940182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392D631-32BB-4F36-A7F2-B5D118ED310C}"/>
              </a:ext>
            </a:extLst>
          </p:cNvPr>
          <p:cNvCxnSpPr/>
          <p:nvPr/>
        </p:nvCxnSpPr>
        <p:spPr>
          <a:xfrm>
            <a:off x="6629537" y="3928541"/>
            <a:ext cx="142774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27D564D-4F74-4D96-88F8-CC16B5ED8856}"/>
              </a:ext>
            </a:extLst>
          </p:cNvPr>
          <p:cNvCxnSpPr>
            <a:cxnSpLocks/>
          </p:cNvCxnSpPr>
          <p:nvPr/>
        </p:nvCxnSpPr>
        <p:spPr>
          <a:xfrm>
            <a:off x="1734051" y="2647493"/>
            <a:ext cx="304749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E4DF359-B916-469A-AF3D-3EFB53DC19A1}"/>
              </a:ext>
            </a:extLst>
          </p:cNvPr>
          <p:cNvCxnSpPr>
            <a:cxnSpLocks/>
          </p:cNvCxnSpPr>
          <p:nvPr/>
        </p:nvCxnSpPr>
        <p:spPr>
          <a:xfrm>
            <a:off x="1774820" y="4263103"/>
            <a:ext cx="395471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FFD1599-AD01-485C-8BDD-859599CA5368}"/>
              </a:ext>
            </a:extLst>
          </p:cNvPr>
          <p:cNvCxnSpPr>
            <a:cxnSpLocks/>
          </p:cNvCxnSpPr>
          <p:nvPr/>
        </p:nvCxnSpPr>
        <p:spPr>
          <a:xfrm>
            <a:off x="3257800" y="4575585"/>
            <a:ext cx="553674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F5F47D0-EE01-449D-96EF-E3078F35B632}"/>
              </a:ext>
            </a:extLst>
          </p:cNvPr>
          <p:cNvCxnSpPr>
            <a:cxnSpLocks/>
          </p:cNvCxnSpPr>
          <p:nvPr/>
        </p:nvCxnSpPr>
        <p:spPr>
          <a:xfrm>
            <a:off x="1746735" y="4899155"/>
            <a:ext cx="652096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595B3D4-0844-4E53-8C06-C0C7141F5694}"/>
              </a:ext>
            </a:extLst>
          </p:cNvPr>
          <p:cNvCxnSpPr>
            <a:cxnSpLocks/>
          </p:cNvCxnSpPr>
          <p:nvPr/>
        </p:nvCxnSpPr>
        <p:spPr>
          <a:xfrm>
            <a:off x="1734051" y="5221427"/>
            <a:ext cx="24652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E741B93-A2F0-4272-95FC-6C216CC4133A}"/>
              </a:ext>
            </a:extLst>
          </p:cNvPr>
          <p:cNvCxnSpPr>
            <a:cxnSpLocks/>
          </p:cNvCxnSpPr>
          <p:nvPr/>
        </p:nvCxnSpPr>
        <p:spPr>
          <a:xfrm>
            <a:off x="1746735" y="5860694"/>
            <a:ext cx="687891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F47388A8-9F85-4B7C-9A37-7DC677A606F5}"/>
              </a:ext>
            </a:extLst>
          </p:cNvPr>
          <p:cNvSpPr/>
          <p:nvPr/>
        </p:nvSpPr>
        <p:spPr>
          <a:xfrm>
            <a:off x="838200" y="3768456"/>
            <a:ext cx="4276724" cy="348603"/>
          </a:xfrm>
          <a:prstGeom prst="rect">
            <a:avLst/>
          </a:prstGeom>
          <a:noFill/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9F7D731-ABFD-4C35-BC88-84D7128AEA28}"/>
              </a:ext>
            </a:extLst>
          </p:cNvPr>
          <p:cNvSpPr/>
          <p:nvPr/>
        </p:nvSpPr>
        <p:spPr>
          <a:xfrm>
            <a:off x="2006385" y="4425389"/>
            <a:ext cx="1076325" cy="322355"/>
          </a:xfrm>
          <a:prstGeom prst="rect">
            <a:avLst/>
          </a:prstGeom>
          <a:noFill/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BEF082E-E509-412B-8114-30DB4C0EFE05}"/>
              </a:ext>
            </a:extLst>
          </p:cNvPr>
          <p:cNvSpPr/>
          <p:nvPr/>
        </p:nvSpPr>
        <p:spPr>
          <a:xfrm>
            <a:off x="1683196" y="5403901"/>
            <a:ext cx="3302322" cy="298031"/>
          </a:xfrm>
          <a:prstGeom prst="rect">
            <a:avLst/>
          </a:prstGeom>
          <a:noFill/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829EEBB-2AF4-4D11-B10B-4F77E06E8B36}"/>
              </a:ext>
            </a:extLst>
          </p:cNvPr>
          <p:cNvSpPr/>
          <p:nvPr/>
        </p:nvSpPr>
        <p:spPr>
          <a:xfrm>
            <a:off x="5453464" y="3773511"/>
            <a:ext cx="1076325" cy="343548"/>
          </a:xfrm>
          <a:prstGeom prst="rect">
            <a:avLst/>
          </a:prstGeom>
          <a:noFill/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8966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91842B-2646-433E-A3C0-C57274A42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STATIC vs the Rest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B2CCC-318B-453C-947C-B5012C9FDB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STATIC – query is evaluated once, result is stored in a worktable from which the cursor is served.</a:t>
            </a:r>
          </a:p>
          <a:p>
            <a:r>
              <a:rPr lang="en-GB"/>
              <a:t>Watch out, default is DYNAMIC, query is evaluated on every FETCH.</a:t>
            </a:r>
          </a:p>
          <a:p>
            <a:pPr lvl="1"/>
            <a:r>
              <a:rPr lang="en-GB"/>
              <a:t>Slow.</a:t>
            </a:r>
          </a:p>
          <a:p>
            <a:pPr lvl="1"/>
            <a:r>
              <a:rPr lang="en-GB"/>
              <a:t>Rows may come back if you update, causing infinite loop.</a:t>
            </a:r>
          </a:p>
          <a:p>
            <a:r>
              <a:rPr lang="en-GB"/>
              <a:t>FAST_FORWARD, like DYNAMIC with “optimisations”.</a:t>
            </a:r>
          </a:p>
          <a:p>
            <a:r>
              <a:rPr lang="en-GB"/>
              <a:t>KEYSET – Only keys are stored in worktable.</a:t>
            </a:r>
          </a:p>
          <a:p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627A9EE-3E78-4176-965D-A4F0C13E415C}"/>
              </a:ext>
            </a:extLst>
          </p:cNvPr>
          <p:cNvCxnSpPr>
            <a:cxnSpLocks/>
          </p:cNvCxnSpPr>
          <p:nvPr/>
        </p:nvCxnSpPr>
        <p:spPr>
          <a:xfrm>
            <a:off x="946484" y="2743200"/>
            <a:ext cx="9103895" cy="325654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1252FAD-08CF-43C3-AC1C-DDD81F8BB376}"/>
              </a:ext>
            </a:extLst>
          </p:cNvPr>
          <p:cNvCxnSpPr>
            <a:cxnSpLocks/>
          </p:cNvCxnSpPr>
          <p:nvPr/>
        </p:nvCxnSpPr>
        <p:spPr>
          <a:xfrm flipV="1">
            <a:off x="914400" y="2695575"/>
            <a:ext cx="8953500" cy="33523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9490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C4A485-93E4-462B-8681-4232FC8234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LOCAL vs GLOBAL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A85FF8-2D0E-4B5E-8846-A72EB6B379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/>
              <a:t>LOCAL – Scope of cursor is the stored procedure (or function, trigger etc).</a:t>
            </a:r>
          </a:p>
          <a:p>
            <a:pPr lvl="1"/>
            <a:r>
              <a:rPr lang="en-GB"/>
              <a:t>When scope exits, cursor goes away.</a:t>
            </a:r>
          </a:p>
          <a:p>
            <a:r>
              <a:rPr lang="en-GB"/>
              <a:t>GLOBAL – Cursor is process-global. </a:t>
            </a:r>
          </a:p>
          <a:p>
            <a:pPr lvl="1"/>
            <a:r>
              <a:rPr lang="en-GB"/>
              <a:t>If procedure aborts on error and is called again on the same connection, cursor exists already =&gt; nasty error.</a:t>
            </a:r>
          </a:p>
          <a:p>
            <a:pPr lvl="1"/>
            <a:r>
              <a:rPr lang="en-GB"/>
              <a:t>(You need GLOBAL if you define the cursor in dynamic SQL.)</a:t>
            </a:r>
          </a:p>
          <a:p>
            <a:r>
              <a:rPr lang="en-GB"/>
              <a:t>Default is GLOBAL. </a:t>
            </a:r>
          </a:p>
          <a:p>
            <a:pPr lvl="1"/>
            <a:r>
              <a:rPr lang="en-GB"/>
              <a:t>(It is a DB setting, but default for that setting is GLOBAL.)</a:t>
            </a:r>
          </a:p>
        </p:txBody>
      </p:sp>
    </p:spTree>
    <p:extLst>
      <p:ext uri="{BB962C8B-B14F-4D97-AF65-F5344CB8AC3E}">
        <p14:creationId xmlns:p14="http://schemas.microsoft.com/office/powerpoint/2010/main" val="1782701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B8351BC-AEFB-4C9B-9891-08B1BC44F15C}"/>
              </a:ext>
            </a:extLst>
          </p:cNvPr>
          <p:cNvSpPr/>
          <p:nvPr/>
        </p:nvSpPr>
        <p:spPr>
          <a:xfrm>
            <a:off x="2910625" y="1735183"/>
            <a:ext cx="1828800" cy="35090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6B4E18-8532-468C-956D-D0B2022A4D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DECLARE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mycur </a:t>
            </a: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LOCAL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endParaRPr lang="en-GB" sz="21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col1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col2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col3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...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FROM   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...</a:t>
            </a:r>
            <a:endParaRPr lang="en-GB" sz="21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ORDER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...</a:t>
            </a:r>
            <a:endParaRPr lang="en-GB" sz="21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None/>
            </a:pP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OPEN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mycur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1 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1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FETCH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mycur </a:t>
            </a: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INTO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@var1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@var2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@var3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...</a:t>
            </a:r>
            <a:endParaRPr lang="en-GB" sz="21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100">
                <a:solidFill>
                  <a:srgbClr val="FF00FF"/>
                </a:solidFill>
                <a:latin typeface="Consolas" panose="020B0609020204030204" pitchFamily="49" charset="0"/>
              </a:rPr>
              <a:t>@@fetch_status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&lt;&gt;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0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endParaRPr lang="en-GB" sz="21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100">
                <a:solidFill>
                  <a:srgbClr val="008000"/>
                </a:solidFill>
                <a:latin typeface="Consolas" panose="020B0609020204030204" pitchFamily="49" charset="0"/>
              </a:rPr>
              <a:t>-- Do stuff </a:t>
            </a:r>
            <a:endParaRPr lang="en-GB" sz="21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END</a:t>
            </a:r>
            <a:endParaRPr lang="en-GB" sz="21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500"/>
              </a:spcBef>
              <a:buNone/>
            </a:pP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DEALLOCATE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mycur</a:t>
            </a:r>
            <a:endParaRPr lang="en-GB" sz="21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44B296-3327-4AA1-B575-E0ADA81EE3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Pattern for Writing Cursors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340A48-4D30-4F4F-B4A7-F5147A36B4FD}"/>
              </a:ext>
            </a:extLst>
          </p:cNvPr>
          <p:cNvSpPr txBox="1"/>
          <p:nvPr/>
        </p:nvSpPr>
        <p:spPr>
          <a:xfrm>
            <a:off x="3181082" y="5068127"/>
            <a:ext cx="628489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>
                <a:solidFill>
                  <a:srgbClr val="008000"/>
                </a:solidFill>
                <a:latin typeface="Consolas" panose="020B0609020204030204" pitchFamily="49" charset="0"/>
              </a:rPr>
              <a:t>(don't forget to initiate loop variables)</a:t>
            </a:r>
            <a:endParaRPr lang="en-US" sz="2100"/>
          </a:p>
        </p:txBody>
      </p:sp>
    </p:spTree>
    <p:extLst>
      <p:ext uri="{BB962C8B-B14F-4D97-AF65-F5344CB8AC3E}">
        <p14:creationId xmlns:p14="http://schemas.microsoft.com/office/powerpoint/2010/main" val="1931006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148A1ED-B2EC-411B-B8CA-44E5B36EAA86}"/>
              </a:ext>
            </a:extLst>
          </p:cNvPr>
          <p:cNvSpPr/>
          <p:nvPr/>
        </p:nvSpPr>
        <p:spPr>
          <a:xfrm>
            <a:off x="3773509" y="2137892"/>
            <a:ext cx="1043190" cy="28333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898C20-1968-4A90-852D-134AB4121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 fontScale="40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5300">
                <a:solidFill>
                  <a:srgbClr val="0000FF"/>
                </a:solidFill>
                <a:latin typeface="Consolas" panose="020B0609020204030204" pitchFamily="49" charset="0"/>
              </a:rPr>
              <a:t>DECLARE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@mycur </a:t>
            </a:r>
            <a:r>
              <a:rPr lang="en-GB" sz="5300">
                <a:solidFill>
                  <a:srgbClr val="0000FF"/>
                </a:solidFill>
                <a:latin typeface="Consolas" panose="020B0609020204030204" pitchFamily="49" charset="0"/>
              </a:rPr>
              <a:t>CURSOR</a:t>
            </a:r>
            <a:endParaRPr lang="en-GB" sz="53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20000"/>
              </a:lnSpc>
              <a:spcBef>
                <a:spcPts val="500"/>
              </a:spcBef>
              <a:buNone/>
            </a:pPr>
            <a:r>
              <a:rPr lang="en-GB" sz="530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@mycur </a:t>
            </a:r>
            <a:r>
              <a:rPr lang="en-GB" sz="530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5300">
                <a:solidFill>
                  <a:srgbClr val="0000FF"/>
                </a:solidFill>
                <a:latin typeface="Consolas" panose="020B0609020204030204" pitchFamily="49" charset="0"/>
              </a:rPr>
              <a:t>CURSOR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530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530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endParaRPr lang="en-GB" sz="53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530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col1</a:t>
            </a:r>
            <a:r>
              <a:rPr lang="en-GB" sz="530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col2</a:t>
            </a:r>
            <a:r>
              <a:rPr lang="en-GB" sz="530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col3</a:t>
            </a:r>
            <a:r>
              <a:rPr lang="en-GB" sz="530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5300">
                <a:solidFill>
                  <a:srgbClr val="808080"/>
                </a:solidFill>
                <a:latin typeface="Consolas" panose="020B0609020204030204" pitchFamily="49" charset="0"/>
              </a:rPr>
              <a:t>...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530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5300">
                <a:solidFill>
                  <a:srgbClr val="808080"/>
                </a:solidFill>
                <a:latin typeface="Consolas" panose="020B0609020204030204" pitchFamily="49" charset="0"/>
              </a:rPr>
              <a:t>...</a:t>
            </a:r>
            <a:endParaRPr lang="en-GB" sz="53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5300">
                <a:solidFill>
                  <a:srgbClr val="0000FF"/>
                </a:solidFill>
                <a:latin typeface="Consolas" panose="020B0609020204030204" pitchFamily="49" charset="0"/>
              </a:rPr>
              <a:t>ORDER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530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5300">
                <a:solidFill>
                  <a:srgbClr val="808080"/>
                </a:solidFill>
                <a:latin typeface="Consolas" panose="020B0609020204030204" pitchFamily="49" charset="0"/>
              </a:rPr>
              <a:t>...</a:t>
            </a:r>
            <a:endParaRPr lang="en-GB" sz="53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20000"/>
              </a:lnSpc>
              <a:spcBef>
                <a:spcPts val="500"/>
              </a:spcBef>
              <a:buNone/>
            </a:pPr>
            <a:r>
              <a:rPr lang="en-GB" sz="5300">
                <a:solidFill>
                  <a:srgbClr val="0000FF"/>
                </a:solidFill>
                <a:latin typeface="Consolas" panose="020B0609020204030204" pitchFamily="49" charset="0"/>
              </a:rPr>
              <a:t>OPEN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@mycur</a:t>
            </a:r>
          </a:p>
          <a:p>
            <a:pPr marL="0" indent="0">
              <a:lnSpc>
                <a:spcPct val="120000"/>
              </a:lnSpc>
              <a:spcBef>
                <a:spcPts val="500"/>
              </a:spcBef>
              <a:buNone/>
            </a:pPr>
            <a:r>
              <a:rPr lang="en-GB" sz="530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1 </a:t>
            </a:r>
            <a:r>
              <a:rPr lang="en-GB" sz="5300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1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5300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5300">
                <a:solidFill>
                  <a:srgbClr val="0000FF"/>
                </a:solidFill>
                <a:latin typeface="Consolas" panose="020B0609020204030204" pitchFamily="49" charset="0"/>
              </a:rPr>
              <a:t>FETCH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@mycur </a:t>
            </a:r>
            <a:r>
              <a:rPr lang="en-GB" sz="5300">
                <a:solidFill>
                  <a:srgbClr val="0000FF"/>
                </a:solidFill>
                <a:latin typeface="Consolas" panose="020B0609020204030204" pitchFamily="49" charset="0"/>
              </a:rPr>
              <a:t>INTO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@var1</a:t>
            </a:r>
            <a:r>
              <a:rPr lang="en-GB" sz="530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@var2</a:t>
            </a:r>
            <a:r>
              <a:rPr lang="en-GB" sz="530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@var3</a:t>
            </a:r>
            <a:r>
              <a:rPr lang="en-GB" sz="530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5300">
                <a:solidFill>
                  <a:srgbClr val="808080"/>
                </a:solidFill>
                <a:latin typeface="Consolas" panose="020B0609020204030204" pitchFamily="49" charset="0"/>
              </a:rPr>
              <a:t>...</a:t>
            </a:r>
            <a:endParaRPr lang="en-GB" sz="53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530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5300">
                <a:solidFill>
                  <a:srgbClr val="FF00FF"/>
                </a:solidFill>
                <a:latin typeface="Consolas" panose="020B0609020204030204" pitchFamily="49" charset="0"/>
              </a:rPr>
              <a:t>@@fetch_status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5300">
                <a:solidFill>
                  <a:srgbClr val="808080"/>
                </a:solidFill>
                <a:latin typeface="Consolas" panose="020B0609020204030204" pitchFamily="49" charset="0"/>
              </a:rPr>
              <a:t>&lt;&gt;</a:t>
            </a: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0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530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endParaRPr lang="en-GB" sz="53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530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5300">
                <a:solidFill>
                  <a:srgbClr val="008000"/>
                </a:solidFill>
                <a:latin typeface="Consolas" panose="020B0609020204030204" pitchFamily="49" charset="0"/>
              </a:rPr>
              <a:t>-- Do stuff (don't forget to initiate loop variables)</a:t>
            </a:r>
            <a:endParaRPr lang="en-GB" sz="53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5300">
                <a:solidFill>
                  <a:srgbClr val="0000FF"/>
                </a:solidFill>
                <a:latin typeface="Consolas" panose="020B0609020204030204" pitchFamily="49" charset="0"/>
              </a:rPr>
              <a:t>END</a:t>
            </a:r>
            <a:endParaRPr lang="en-GB" sz="53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en-GB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79FF50D-219C-422E-B246-760868C071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Using Cursor Variables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AB0453-C402-46D3-926D-C8B021C14B1C}"/>
              </a:ext>
            </a:extLst>
          </p:cNvPr>
          <p:cNvSpPr txBox="1"/>
          <p:nvPr/>
        </p:nvSpPr>
        <p:spPr>
          <a:xfrm>
            <a:off x="5934864" y="1690688"/>
            <a:ext cx="5418936" cy="17543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3000">
                <a:latin typeface="ITC Bookman Light" panose="02050504040505020204" pitchFamily="18" charset="0"/>
              </a:rPr>
              <a:t>Fat-fingering cursor name is caught at compile time.</a:t>
            </a:r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3000">
                <a:latin typeface="ITC Bookman Light" panose="02050504040505020204" pitchFamily="18" charset="0"/>
              </a:rPr>
              <a:t>Don’t need LOCAL or DEALLOCATE.</a:t>
            </a:r>
          </a:p>
        </p:txBody>
      </p:sp>
    </p:spTree>
    <p:extLst>
      <p:ext uri="{BB962C8B-B14F-4D97-AF65-F5344CB8AC3E}">
        <p14:creationId xmlns:p14="http://schemas.microsoft.com/office/powerpoint/2010/main" val="238936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D16A3E-CBB0-42FC-9C5E-CE0260B359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Common Anti-Pattern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9C5127-2584-448B-85C1-408B69751F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85127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DECLARE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mycur </a:t>
            </a: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LOCAL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endParaRPr lang="en-GB" sz="21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col1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col2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col3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...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  tbl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ORDER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BY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....</a:t>
            </a:r>
            <a:endParaRPr lang="en-GB" sz="21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</a:pP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OPEN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mycur</a:t>
            </a:r>
          </a:p>
          <a:p>
            <a:pPr marL="0" indent="0">
              <a:lnSpc>
                <a:spcPct val="100000"/>
              </a:lnSpc>
              <a:spcBef>
                <a:spcPts val="200"/>
              </a:spcBef>
              <a:buNone/>
            </a:pP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FETCH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mycur </a:t>
            </a: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INTO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@var1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@var2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@var3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...</a:t>
            </a:r>
            <a:endParaRPr lang="en-GB" sz="21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100">
                <a:solidFill>
                  <a:srgbClr val="FF00FF"/>
                </a:solidFill>
                <a:latin typeface="Consolas" panose="020B0609020204030204" pitchFamily="49" charset="0"/>
              </a:rPr>
              <a:t>@@fetch_status 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&lt;&gt;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 0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100">
                <a:solidFill>
                  <a:srgbClr val="008000"/>
                </a:solidFill>
                <a:latin typeface="Consolas" panose="020B0609020204030204" pitchFamily="49" charset="0"/>
              </a:rPr>
              <a:t>-- Do stuff</a:t>
            </a:r>
            <a:endParaRPr lang="en-GB" sz="21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FETCH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mycur </a:t>
            </a: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INTO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@var1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@var2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@var3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2100">
                <a:solidFill>
                  <a:srgbClr val="808080"/>
                </a:solidFill>
                <a:latin typeface="Consolas" panose="020B0609020204030204" pitchFamily="49" charset="0"/>
              </a:rPr>
              <a:t>...</a:t>
            </a:r>
            <a:endParaRPr lang="en-GB" sz="21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END</a:t>
            </a:r>
            <a:endParaRPr lang="en-GB" sz="21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100">
                <a:solidFill>
                  <a:srgbClr val="0000FF"/>
                </a:solidFill>
                <a:latin typeface="Consolas" panose="020B0609020204030204" pitchFamily="49" charset="0"/>
              </a:rPr>
              <a:t>DEALLOCATE</a:t>
            </a:r>
            <a:r>
              <a:rPr lang="en-GB" sz="2100">
                <a:solidFill>
                  <a:srgbClr val="000000"/>
                </a:solidFill>
                <a:latin typeface="Consolas" panose="020B0609020204030204" pitchFamily="49" charset="0"/>
              </a:rPr>
              <a:t> mycur</a:t>
            </a:r>
            <a:endParaRPr lang="en-GB" sz="210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F2AE22-9DDA-4A13-9D11-D4BE089F7838}"/>
              </a:ext>
            </a:extLst>
          </p:cNvPr>
          <p:cNvSpPr txBox="1"/>
          <p:nvPr/>
        </p:nvSpPr>
        <p:spPr>
          <a:xfrm>
            <a:off x="838200" y="5809154"/>
            <a:ext cx="10515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>
                <a:latin typeface="ITC Bookman Light" panose="02050504040505020204" pitchFamily="18" charset="0"/>
              </a:rPr>
              <a:t>When changing SELECT, you may forget second FETCH.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74C9ACB-9245-4859-9762-96A9A1E7675E}"/>
              </a:ext>
            </a:extLst>
          </p:cNvPr>
          <p:cNvSpPr/>
          <p:nvPr/>
        </p:nvSpPr>
        <p:spPr>
          <a:xfrm>
            <a:off x="1323974" y="4768537"/>
            <a:ext cx="6103513" cy="36000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22EFD3D-0F86-4A31-B9C8-691D8E0BE54A}"/>
              </a:ext>
            </a:extLst>
          </p:cNvPr>
          <p:cNvSpPr/>
          <p:nvPr/>
        </p:nvSpPr>
        <p:spPr>
          <a:xfrm>
            <a:off x="838200" y="3466800"/>
            <a:ext cx="6103513" cy="36000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22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822C02-4188-4A32-AEF4-1045EF7C58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When a Static Cursor Does Not Fit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BB79EF-8347-4B51-9801-5F91F0F9CB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You actually want to see changes in the data that occur after you open the cursor.</a:t>
            </a:r>
          </a:p>
          <a:p>
            <a:r>
              <a:rPr lang="en-GB"/>
              <a:t>Cursor qualifies many rows, but you only need to look at a handful.</a:t>
            </a:r>
          </a:p>
          <a:p>
            <a:r>
              <a:rPr lang="en-GB"/>
              <a:t>In these cases, do the loop as roll-your-own. (And make sure you have indexes to support the loop!)</a:t>
            </a:r>
          </a:p>
          <a:p>
            <a:r>
              <a:rPr lang="en-GB" i="1"/>
              <a:t>Never</a:t>
            </a:r>
            <a:r>
              <a:rPr lang="en-GB"/>
              <a:t> use any of the other cursor types.</a:t>
            </a:r>
            <a:endParaRPr lang="en-GB" i="1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80B781-BC50-4BA7-9C7D-F095CD26936C}"/>
              </a:ext>
            </a:extLst>
          </p:cNvPr>
          <p:cNvSpPr txBox="1"/>
          <p:nvPr/>
        </p:nvSpPr>
        <p:spPr>
          <a:xfrm>
            <a:off x="10045521" y="5915353"/>
            <a:ext cx="1308279" cy="261610"/>
          </a:xfrm>
          <a:prstGeom prst="rect">
            <a:avLst/>
          </a:prstGeom>
          <a:solidFill>
            <a:srgbClr val="FFDCDC"/>
          </a:solidFill>
        </p:spPr>
        <p:txBody>
          <a:bodyPr wrap="square" rtlCol="0">
            <a:spAutoFit/>
          </a:bodyPr>
          <a:lstStyle/>
          <a:p>
            <a:r>
              <a:rPr lang="en-GB" sz="1100">
                <a:hlinkClick r:id="rId3" action="ppaction://hlinkfile"/>
              </a:rPr>
              <a:t>06_cursordemo.sql</a:t>
            </a:r>
            <a:endParaRPr lang="en-GB" sz="1100"/>
          </a:p>
        </p:txBody>
      </p:sp>
    </p:spTree>
    <p:extLst>
      <p:ext uri="{BB962C8B-B14F-4D97-AF65-F5344CB8AC3E}">
        <p14:creationId xmlns:p14="http://schemas.microsoft.com/office/powerpoint/2010/main" val="1073377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F566B-A6A1-47B0-A435-AF13725702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Summing 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056E67-970D-4AC1-A77E-C26A64699F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/>
              <a:t>“Don’t use cursors” means “Write set-based code”. </a:t>
            </a:r>
          </a:p>
          <a:p>
            <a:r>
              <a:rPr lang="en-GB"/>
              <a:t>The “set-based” moniker really means “work with all data at once”. </a:t>
            </a:r>
          </a:p>
          <a:p>
            <a:pPr lvl="1"/>
            <a:r>
              <a:rPr lang="en-GB" sz="2600"/>
              <a:t>Avoid repeating scans from source tables.</a:t>
            </a:r>
          </a:p>
          <a:p>
            <a:pPr lvl="1"/>
            <a:r>
              <a:rPr lang="en-GB" sz="2600"/>
              <a:t>Don’t write one row at a time when you can write many.</a:t>
            </a:r>
          </a:p>
          <a:p>
            <a:r>
              <a:rPr lang="en-GB"/>
              <a:t>Avoid crossing boundaries (doors) repeatedly. </a:t>
            </a:r>
          </a:p>
          <a:p>
            <a:pPr lvl="1"/>
            <a:r>
              <a:rPr lang="en-GB" sz="2600"/>
              <a:t>Recall the Excel example.</a:t>
            </a:r>
          </a:p>
          <a:p>
            <a:pPr lvl="1"/>
            <a:r>
              <a:rPr lang="en-GB" sz="2600"/>
              <a:t>Access across a network.</a:t>
            </a:r>
          </a:p>
        </p:txBody>
      </p:sp>
    </p:spTree>
    <p:extLst>
      <p:ext uri="{BB962C8B-B14F-4D97-AF65-F5344CB8AC3E}">
        <p14:creationId xmlns:p14="http://schemas.microsoft.com/office/powerpoint/2010/main" val="1242801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objekt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6021" y="1290916"/>
            <a:ext cx="4574659" cy="4574659"/>
          </a:xfrm>
          <a:prstGeom prst="rect">
            <a:avLst/>
          </a:prstGeom>
        </p:spPr>
      </p:pic>
      <p:pic>
        <p:nvPicPr>
          <p:cNvPr id="2" name="Bildobjekt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961" y="5656712"/>
            <a:ext cx="3344250" cy="629761"/>
          </a:xfrm>
          <a:prstGeom prst="rect">
            <a:avLst/>
          </a:prstGeom>
        </p:spPr>
      </p:pic>
      <p:pic>
        <p:nvPicPr>
          <p:cNvPr id="4" name="Bildobjekt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239" y="3244630"/>
            <a:ext cx="3570476" cy="851712"/>
          </a:xfrm>
          <a:prstGeom prst="rect">
            <a:avLst/>
          </a:prstGeom>
        </p:spPr>
      </p:pic>
      <p:pic>
        <p:nvPicPr>
          <p:cNvPr id="5" name="Bildobjekt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94" y="539931"/>
            <a:ext cx="3920810" cy="1360752"/>
          </a:xfrm>
          <a:prstGeom prst="rect">
            <a:avLst/>
          </a:prstGeom>
        </p:spPr>
      </p:pic>
      <p:pic>
        <p:nvPicPr>
          <p:cNvPr id="6" name="Bildobjekt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4967" y="331394"/>
            <a:ext cx="2809267" cy="1872845"/>
          </a:xfrm>
          <a:prstGeom prst="rect">
            <a:avLst/>
          </a:prstGeom>
        </p:spPr>
      </p:pic>
      <p:pic>
        <p:nvPicPr>
          <p:cNvPr id="7" name="Bildobjekt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0270" y="2981209"/>
            <a:ext cx="2752937" cy="1781313"/>
          </a:xfrm>
          <a:prstGeom prst="rect">
            <a:avLst/>
          </a:prstGeom>
        </p:spPr>
      </p:pic>
      <p:pic>
        <p:nvPicPr>
          <p:cNvPr id="8" name="Bildobjekt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0915" y="5688597"/>
            <a:ext cx="3245824" cy="80641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AEE966C-9705-4508-AF2C-ED29E1E2A32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277264" y="6286473"/>
            <a:ext cx="79057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44329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CF0A5-C04D-43F8-A189-B28365477F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Summing Up 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06A4D-1DAF-4438-A95F-05165A8821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/>
              <a:t>Watch out for hidden boundaries.</a:t>
            </a:r>
          </a:p>
          <a:p>
            <a:pPr lvl="1"/>
            <a:r>
              <a:rPr lang="en-GB" sz="2600"/>
              <a:t>Scalar functions with data access – a query within the query.</a:t>
            </a:r>
          </a:p>
          <a:p>
            <a:pPr lvl="1"/>
            <a:r>
              <a:rPr lang="en-GB" sz="2600"/>
              <a:t>In client code: accessing an innocently looking class in a loop – but every access incurs a database call, more or less (in)efficient.</a:t>
            </a:r>
          </a:p>
          <a:p>
            <a:r>
              <a:rPr lang="en-GB"/>
              <a:t>Keep in mind that when you work with data, you may be working with lots of data, GB, TB…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641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CF0A5-C04D-43F8-A189-B28365477F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Summing Up III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06A4D-1DAF-4438-A95F-05165A8821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/>
              <a:t>There are occasional situations when a loop is the right thing.</a:t>
            </a:r>
          </a:p>
          <a:p>
            <a:pPr lvl="1"/>
            <a:r>
              <a:rPr lang="en-GB"/>
              <a:t>In T-SQL – rarely from client to server.</a:t>
            </a:r>
          </a:p>
          <a:p>
            <a:r>
              <a:rPr lang="en-GB"/>
              <a:t>When looping, use a static cursor – avoid “poor man’s cursor”. </a:t>
            </a:r>
          </a:p>
          <a:p>
            <a:pPr lvl="1"/>
            <a:r>
              <a:rPr lang="en-GB"/>
              <a:t>Never use any of the other cursor types.</a:t>
            </a:r>
          </a:p>
          <a:p>
            <a:pPr>
              <a:lnSpc>
                <a:spcPct val="100000"/>
              </a:lnSpc>
            </a:pPr>
            <a:r>
              <a:rPr lang="en-GB"/>
              <a:t>Use Lee Tudor’s </a:t>
            </a:r>
            <a:r>
              <a:rPr lang="en-GB" b="1"/>
              <a:t>sp_sqltrace</a:t>
            </a:r>
            <a:r>
              <a:rPr lang="en-GB"/>
              <a:t> to find bootlenecks in loops.</a:t>
            </a:r>
          </a:p>
          <a:p>
            <a:pPr lvl="1"/>
            <a:r>
              <a:rPr lang="en-GB">
                <a:hlinkClick r:id="rId3"/>
              </a:rPr>
              <a:t>http://www.sommarskog.se/sqlutil/sqltrace.html</a:t>
            </a:r>
            <a:endParaRPr lang="en-GB"/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170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objekt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6021" y="1290916"/>
            <a:ext cx="4574659" cy="4574659"/>
          </a:xfrm>
          <a:prstGeom prst="rect">
            <a:avLst/>
          </a:prstGeom>
        </p:spPr>
      </p:pic>
      <p:pic>
        <p:nvPicPr>
          <p:cNvPr id="2" name="Bildobjekt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961" y="5656712"/>
            <a:ext cx="3344250" cy="629761"/>
          </a:xfrm>
          <a:prstGeom prst="rect">
            <a:avLst/>
          </a:prstGeom>
        </p:spPr>
      </p:pic>
      <p:pic>
        <p:nvPicPr>
          <p:cNvPr id="4" name="Bildobjekt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239" y="3244630"/>
            <a:ext cx="3570476" cy="851712"/>
          </a:xfrm>
          <a:prstGeom prst="rect">
            <a:avLst/>
          </a:prstGeom>
        </p:spPr>
      </p:pic>
      <p:pic>
        <p:nvPicPr>
          <p:cNvPr id="5" name="Bildobjekt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94" y="539931"/>
            <a:ext cx="3920810" cy="1360752"/>
          </a:xfrm>
          <a:prstGeom prst="rect">
            <a:avLst/>
          </a:prstGeom>
        </p:spPr>
      </p:pic>
      <p:pic>
        <p:nvPicPr>
          <p:cNvPr id="6" name="Bildobjekt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4967" y="331394"/>
            <a:ext cx="2809267" cy="1872845"/>
          </a:xfrm>
          <a:prstGeom prst="rect">
            <a:avLst/>
          </a:prstGeom>
        </p:spPr>
      </p:pic>
      <p:pic>
        <p:nvPicPr>
          <p:cNvPr id="7" name="Bildobjekt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0270" y="2981209"/>
            <a:ext cx="2752937" cy="1781313"/>
          </a:xfrm>
          <a:prstGeom prst="rect">
            <a:avLst/>
          </a:prstGeom>
        </p:spPr>
      </p:pic>
      <p:pic>
        <p:nvPicPr>
          <p:cNvPr id="8" name="Bildobjekt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0915" y="5688597"/>
            <a:ext cx="3245824" cy="80641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AEE966C-9705-4508-AF2C-ED29E1E2A32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277264" y="6286473"/>
            <a:ext cx="79057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91645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913AFA-8271-46C7-8BFD-C445CE867A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End of the Loop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8BE5A2-47D1-4604-8F6D-099115E0B7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/>
              <a:t>Erland Sommarskog</a:t>
            </a:r>
          </a:p>
          <a:p>
            <a:pPr marL="0" indent="0">
              <a:buNone/>
            </a:pPr>
            <a:r>
              <a:rPr lang="en-GB">
                <a:hlinkClick r:id="rId3"/>
              </a:rPr>
              <a:t>esquel@sommarskog.se</a:t>
            </a:r>
            <a:endParaRPr lang="en-GB"/>
          </a:p>
          <a:p>
            <a:pPr marL="0" indent="0">
              <a:buNone/>
            </a:pPr>
            <a:endParaRPr lang="en-GB"/>
          </a:p>
          <a:p>
            <a:pPr marL="0" indent="0">
              <a:buNone/>
            </a:pPr>
            <a:r>
              <a:rPr lang="en-GB"/>
              <a:t>Slides and scripts on </a:t>
            </a:r>
            <a:r>
              <a:rPr lang="en-GB">
                <a:hlinkClick r:id="rId4"/>
              </a:rPr>
              <a:t>http://www.sommarskog.se/present</a:t>
            </a:r>
            <a:endParaRPr lang="en-GB"/>
          </a:p>
          <a:p>
            <a:pPr marL="0" indent="0">
              <a:buNone/>
            </a:pPr>
            <a:r>
              <a:rPr lang="sv-SE" sz="2200"/>
              <a:t>(To create the database, first run </a:t>
            </a:r>
            <a:r>
              <a:rPr lang="sv-SE" sz="2200">
                <a:hlinkClick r:id="rId5" action="ppaction://hlinkfile"/>
              </a:rPr>
              <a:t>instnwnd.sql</a:t>
            </a:r>
            <a:r>
              <a:rPr lang="sv-SE" sz="2200"/>
              <a:t> and then </a:t>
            </a:r>
            <a:r>
              <a:rPr lang="sv-SE" sz="2200">
                <a:hlinkClick r:id="rId6" action="ppaction://hlinkfile"/>
              </a:rPr>
              <a:t>Northgale.sql</a:t>
            </a:r>
            <a:r>
              <a:rPr lang="sv-SE" sz="2200"/>
              <a:t>)</a:t>
            </a:r>
          </a:p>
          <a:p>
            <a:pPr marL="0" indent="0">
              <a:buNone/>
            </a:pPr>
            <a:endParaRPr lang="en-GB"/>
          </a:p>
          <a:p>
            <a:pPr marL="0" indent="0">
              <a:buNone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7709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76FFC7-4766-46AF-BD9B-4D0D3CFF6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665AD4-BA9E-4BD4-860D-EDCCBA7CAE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Scenario: the discounts at Northgale Traders.</a:t>
            </a:r>
          </a:p>
          <a:p>
            <a:r>
              <a:rPr lang="en-GB"/>
              <a:t>Why loops are slow.</a:t>
            </a:r>
          </a:p>
          <a:p>
            <a:r>
              <a:rPr lang="en-GB"/>
              <a:t>Why set-based statements generally are faster. </a:t>
            </a:r>
          </a:p>
          <a:p>
            <a:r>
              <a:rPr lang="en-GB"/>
              <a:t>Why we sometimes need loops and how to write them.</a:t>
            </a:r>
          </a:p>
        </p:txBody>
      </p:sp>
    </p:spTree>
    <p:extLst>
      <p:ext uri="{BB962C8B-B14F-4D97-AF65-F5344CB8AC3E}">
        <p14:creationId xmlns:p14="http://schemas.microsoft.com/office/powerpoint/2010/main" val="40516416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EFAE7-4A00-4B9D-A0D2-9FD573135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The Discounts at Northgale Traders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B3F8AB-854A-4A5D-BE4D-4DD209B840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If discount given for the customer, use that.</a:t>
            </a:r>
          </a:p>
          <a:p>
            <a:r>
              <a:rPr lang="en-GB"/>
              <a:t>Else there may be a discount for all customers in the same city.</a:t>
            </a:r>
          </a:p>
          <a:p>
            <a:r>
              <a:rPr lang="en-GB"/>
              <a:t>And if not, there may be a discount for the entire country.</a:t>
            </a:r>
          </a:p>
          <a:p>
            <a:r>
              <a:rPr lang="en-GB"/>
              <a:t>And if not, there may be a general discount that applies to everyone else.</a:t>
            </a:r>
          </a:p>
          <a:p>
            <a:r>
              <a:rPr lang="en-GB"/>
              <a:t>Discounts do not add up.</a:t>
            </a:r>
          </a:p>
        </p:txBody>
      </p:sp>
    </p:spTree>
    <p:extLst>
      <p:ext uri="{BB962C8B-B14F-4D97-AF65-F5344CB8AC3E}">
        <p14:creationId xmlns:p14="http://schemas.microsoft.com/office/powerpoint/2010/main" val="26236000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12172-552F-4C23-98BD-06E5C798D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Discounts in Disorder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8C0338-E016-4347-8233-2A2011E73E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Board recently reviewed the discount structure.</a:t>
            </a:r>
          </a:p>
          <a:p>
            <a:r>
              <a:rPr lang="en-GB"/>
              <a:t>They forgot to inform the IT department, so now there are lots of orders with incorrect discounts.</a:t>
            </a:r>
          </a:p>
          <a:p>
            <a:r>
              <a:rPr lang="en-GB"/>
              <a:t>The DBA wrote a function to return the orders that may be affected. Then he went on vacation.</a:t>
            </a:r>
          </a:p>
          <a:p>
            <a:r>
              <a:rPr lang="en-GB"/>
              <a:t>Left was Joe, a .NET programmer, to do the rest.</a:t>
            </a:r>
          </a:p>
          <a:p>
            <a:r>
              <a:rPr lang="en-GB"/>
              <a:t>Last thing the DBA said to Joe was </a:t>
            </a:r>
            <a:r>
              <a:rPr lang="en-GB" i="1"/>
              <a:t>Don’t use cursors, they are slow!</a:t>
            </a:r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81B5C49-7746-490E-90D1-AB59473786C2}"/>
              </a:ext>
            </a:extLst>
          </p:cNvPr>
          <p:cNvSpPr txBox="1"/>
          <p:nvPr/>
        </p:nvSpPr>
        <p:spPr>
          <a:xfrm>
            <a:off x="10122794" y="5898524"/>
            <a:ext cx="1231006" cy="261610"/>
          </a:xfrm>
          <a:prstGeom prst="rect">
            <a:avLst/>
          </a:prstGeom>
          <a:solidFill>
            <a:srgbClr val="FFDCDC"/>
          </a:solidFill>
        </p:spPr>
        <p:txBody>
          <a:bodyPr wrap="square" rtlCol="0">
            <a:spAutoFit/>
          </a:bodyPr>
          <a:lstStyle/>
          <a:p>
            <a:r>
              <a:rPr lang="en-GB" sz="1100">
                <a:hlinkClick r:id="rId2" action="ppaction://hlinkfile"/>
              </a:rPr>
              <a:t>01_joes-loop.sql</a:t>
            </a:r>
            <a:endParaRPr lang="en-GB" sz="1100"/>
          </a:p>
        </p:txBody>
      </p:sp>
    </p:spTree>
    <p:extLst>
      <p:ext uri="{BB962C8B-B14F-4D97-AF65-F5344CB8AC3E}">
        <p14:creationId xmlns:p14="http://schemas.microsoft.com/office/powerpoint/2010/main" val="3196318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BC6DDD-8D4F-4E76-8B68-56BC103C7F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Lessons from Joe’s Loop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29D9CE-8C6A-4724-9921-1F296A812C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/>
              <a:t>Make sure that your iteration column is indexed.</a:t>
            </a:r>
          </a:p>
          <a:p>
            <a:r>
              <a:rPr lang="en-GB"/>
              <a:t>Generally in a loop, you want seeks to reduce overhead as much as possible.</a:t>
            </a:r>
          </a:p>
          <a:p>
            <a:r>
              <a:rPr lang="en-GB"/>
              <a:t>Even if the table you scan is small, this is expensive, when you do it over and over again.</a:t>
            </a:r>
          </a:p>
          <a:p>
            <a:r>
              <a:rPr lang="en-GB"/>
              <a:t>Lee Tudor’s </a:t>
            </a:r>
            <a:r>
              <a:rPr lang="en-GB" b="1"/>
              <a:t>sp_sqltrace</a:t>
            </a:r>
            <a:r>
              <a:rPr lang="en-GB"/>
              <a:t> is a good tool for finding bootlenecks in loops.</a:t>
            </a:r>
          </a:p>
          <a:p>
            <a:pPr lvl="1"/>
            <a:r>
              <a:rPr lang="en-GB">
                <a:hlinkClick r:id="rId3"/>
              </a:rPr>
              <a:t>http://www.sommarskog.se/sqlutil/sqltrace.html</a:t>
            </a:r>
            <a:endParaRPr lang="en-GB"/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0022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41CDC1-A115-4597-A77E-DFD34B1D6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Advanced: </a:t>
            </a:r>
            <a:br>
              <a:rPr lang="en-GB"/>
            </a:br>
            <a:r>
              <a:rPr lang="en-GB"/>
              <a:t>Reduce Transaction Overhead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9EDA55-67FC-4A73-BE8B-923CD998E5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/>
              <a:t>With auto-commit, SQL Server has to wait after every UPDATE for the transaction log to be hardend.</a:t>
            </a:r>
          </a:p>
          <a:p>
            <a:r>
              <a:rPr lang="en-GB"/>
              <a:t>This can be mitigated by adding a transaction and committing after every 1000</a:t>
            </a:r>
            <a:r>
              <a:rPr lang="en-GB" baseline="30000"/>
              <a:t>th</a:t>
            </a:r>
            <a:r>
              <a:rPr lang="en-GB"/>
              <a:t> iteration or so.</a:t>
            </a:r>
          </a:p>
          <a:p>
            <a:r>
              <a:rPr lang="en-GB"/>
              <a:t>If the entire loop is a single transaction, execution time per iteration may start to grow.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6EDE1F-83E2-447A-92DE-5E46DE475EEB}"/>
              </a:ext>
            </a:extLst>
          </p:cNvPr>
          <p:cNvSpPr txBox="1"/>
          <p:nvPr/>
        </p:nvSpPr>
        <p:spPr>
          <a:xfrm>
            <a:off x="9208395" y="2900966"/>
            <a:ext cx="1694645" cy="261610"/>
          </a:xfrm>
          <a:prstGeom prst="rect">
            <a:avLst/>
          </a:prstGeom>
          <a:solidFill>
            <a:srgbClr val="FFDCDC"/>
          </a:solidFill>
        </p:spPr>
        <p:txBody>
          <a:bodyPr wrap="square" rtlCol="0">
            <a:spAutoFit/>
          </a:bodyPr>
          <a:lstStyle/>
          <a:p>
            <a:r>
              <a:rPr lang="en-GB" sz="1100">
                <a:hlinkClick r:id="rId3" action="ppaction://hlinkfile"/>
              </a:rPr>
              <a:t>02_using_transactions.sql</a:t>
            </a:r>
            <a:endParaRPr lang="en-GB" sz="1100"/>
          </a:p>
        </p:txBody>
      </p:sp>
    </p:spTree>
    <p:extLst>
      <p:ext uri="{BB962C8B-B14F-4D97-AF65-F5344CB8AC3E}">
        <p14:creationId xmlns:p14="http://schemas.microsoft.com/office/powerpoint/2010/main" val="2538865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41CDC1-A115-4597-A77E-DFD34B1D6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Reduce Transaction Overhead, Cont'd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9EDA55-67FC-4A73-BE8B-923CD998E5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/>
              <a:t>Ultimately, business constraints define the transaction scope.</a:t>
            </a:r>
          </a:p>
          <a:p>
            <a:pPr lvl="1"/>
            <a:r>
              <a:rPr lang="en-GB"/>
              <a:t>If all or nothing =&gt; Single transaction.</a:t>
            </a:r>
          </a:p>
          <a:p>
            <a:pPr lvl="1"/>
            <a:r>
              <a:rPr lang="en-GB"/>
              <a:t>If single failure must not affect the rest =&gt; No transaction.</a:t>
            </a:r>
          </a:p>
          <a:p>
            <a:r>
              <a:rPr lang="en-GB"/>
              <a:t>In practice, this technique is of limited use.</a:t>
            </a:r>
          </a:p>
        </p:txBody>
      </p:sp>
    </p:spTree>
    <p:extLst>
      <p:ext uri="{BB962C8B-B14F-4D97-AF65-F5344CB8AC3E}">
        <p14:creationId xmlns:p14="http://schemas.microsoft.com/office/powerpoint/2010/main" val="3869658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5400"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49307</TotalTime>
  <Words>2036</Words>
  <Application>Microsoft Office PowerPoint</Application>
  <PresentationFormat>Widescreen</PresentationFormat>
  <Paragraphs>279</Paragraphs>
  <Slides>33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41" baseType="lpstr">
      <vt:lpstr>Arial</vt:lpstr>
      <vt:lpstr>Calibri</vt:lpstr>
      <vt:lpstr>Calibri Light</vt:lpstr>
      <vt:lpstr>Consolas</vt:lpstr>
      <vt:lpstr>Courier New</vt:lpstr>
      <vt:lpstr>ITC Bookman Light</vt:lpstr>
      <vt:lpstr>Office Theme</vt:lpstr>
      <vt:lpstr>Custom Design</vt:lpstr>
      <vt:lpstr>Don’t Use Cursors!   – or – </vt:lpstr>
      <vt:lpstr>Erland Sommarskog</vt:lpstr>
      <vt:lpstr>PowerPoint Presentation</vt:lpstr>
      <vt:lpstr>Agenda</vt:lpstr>
      <vt:lpstr>The Discounts at Northgale Traders</vt:lpstr>
      <vt:lpstr>Discounts in Disorder</vt:lpstr>
      <vt:lpstr>Lessons from Joe’s Loop </vt:lpstr>
      <vt:lpstr>Advanced:  Reduce Transaction Overhead</vt:lpstr>
      <vt:lpstr>Reduce Transaction Overhead, Cont'd</vt:lpstr>
      <vt:lpstr>Set-Based Logic</vt:lpstr>
      <vt:lpstr>Set-Based – General Observations</vt:lpstr>
      <vt:lpstr>Set-Based Magic?</vt:lpstr>
      <vt:lpstr>PowerPoint Presentation</vt:lpstr>
      <vt:lpstr>It’s All About Overhead</vt:lpstr>
      <vt:lpstr>A Different Example</vt:lpstr>
      <vt:lpstr>Loading Data from Client to Database</vt:lpstr>
      <vt:lpstr>Watch Out for Hidden Doors</vt:lpstr>
      <vt:lpstr>Reuse Stored Procedures?</vt:lpstr>
      <vt:lpstr>Reuse Stored Procedures, cont’d</vt:lpstr>
      <vt:lpstr>Sometimes You Need to Loop</vt:lpstr>
      <vt:lpstr>So How Do You Loop?</vt:lpstr>
      <vt:lpstr>DECLARE CURSOR Syntax</vt:lpstr>
      <vt:lpstr>STATIC vs the Rest</vt:lpstr>
      <vt:lpstr>LOCAL vs GLOBAL</vt:lpstr>
      <vt:lpstr>Pattern for Writing Cursors</vt:lpstr>
      <vt:lpstr>Using Cursor Variables</vt:lpstr>
      <vt:lpstr>Common Anti-Pattern</vt:lpstr>
      <vt:lpstr>When a Static Cursor Does Not Fit</vt:lpstr>
      <vt:lpstr>Summing Up</vt:lpstr>
      <vt:lpstr>Summing Up II</vt:lpstr>
      <vt:lpstr>Summing Up III</vt:lpstr>
      <vt:lpstr>PowerPoint Presentation</vt:lpstr>
      <vt:lpstr>End of the Loop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Don’t Use Cursors!  or</dc:title>
  <dc:creator>Erland Somnmarskog</dc:creator>
  <cp:lastModifiedBy>Erland Somnmarskog</cp:lastModifiedBy>
  <cp:revision>234</cp:revision>
  <dcterms:created xsi:type="dcterms:W3CDTF">2017-12-24T15:27:00Z</dcterms:created>
  <dcterms:modified xsi:type="dcterms:W3CDTF">2018-09-12T18:49:09Z</dcterms:modified>
</cp:coreProperties>
</file>